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2"/>
  </p:notesMasterIdLst>
  <p:sldIdLst>
    <p:sldId id="256" r:id="rId2"/>
    <p:sldId id="257" r:id="rId3"/>
    <p:sldId id="273" r:id="rId4"/>
    <p:sldId id="258" r:id="rId5"/>
    <p:sldId id="274" r:id="rId6"/>
    <p:sldId id="272" r:id="rId7"/>
    <p:sldId id="277" r:id="rId8"/>
    <p:sldId id="280" r:id="rId9"/>
    <p:sldId id="261" r:id="rId10"/>
    <p:sldId id="302" r:id="rId11"/>
    <p:sldId id="293" r:id="rId12"/>
    <p:sldId id="292" r:id="rId13"/>
    <p:sldId id="296" r:id="rId14"/>
    <p:sldId id="286" r:id="rId15"/>
    <p:sldId id="294" r:id="rId16"/>
    <p:sldId id="287" r:id="rId17"/>
    <p:sldId id="295" r:id="rId18"/>
    <p:sldId id="288" r:id="rId19"/>
    <p:sldId id="260" r:id="rId20"/>
    <p:sldId id="289" r:id="rId21"/>
    <p:sldId id="281" r:id="rId22"/>
    <p:sldId id="268" r:id="rId23"/>
    <p:sldId id="290" r:id="rId24"/>
    <p:sldId id="275" r:id="rId25"/>
    <p:sldId id="315" r:id="rId26"/>
    <p:sldId id="314" r:id="rId27"/>
    <p:sldId id="283" r:id="rId28"/>
    <p:sldId id="291" r:id="rId29"/>
    <p:sldId id="297" r:id="rId30"/>
    <p:sldId id="264" r:id="rId31"/>
    <p:sldId id="299" r:id="rId32"/>
    <p:sldId id="267" r:id="rId33"/>
    <p:sldId id="312" r:id="rId34"/>
    <p:sldId id="298" r:id="rId35"/>
    <p:sldId id="311" r:id="rId36"/>
    <p:sldId id="270" r:id="rId37"/>
    <p:sldId id="313" r:id="rId38"/>
    <p:sldId id="284" r:id="rId39"/>
    <p:sldId id="282" r:id="rId40"/>
    <p:sldId id="309"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746"/>
    <a:srgbClr val="009999"/>
    <a:srgbClr val="EA7B6B"/>
    <a:srgbClr val="7DE3A1"/>
    <a:srgbClr val="FCF3CC"/>
    <a:srgbClr val="F8D5D0"/>
    <a:srgbClr val="C6D7E4"/>
    <a:srgbClr val="FBEDAF"/>
    <a:srgbClr val="8AAEC9"/>
    <a:srgbClr val="F3B4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69895"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641A83-8CA7-4862-ABC2-9A65AD0B699A}" type="datetimeFigureOut">
              <a:rPr kumimoji="1" lang="ja-JP" altLang="en-US" smtClean="0"/>
              <a:t>2024/6/28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615880-913A-49FA-AD00-24C149589833}" type="slidenum">
              <a:rPr kumimoji="1" lang="ja-JP" altLang="en-US" smtClean="0"/>
              <a:t>‹#›</a:t>
            </a:fld>
            <a:endParaRPr kumimoji="1" lang="ja-JP" altLang="en-US"/>
          </a:p>
        </p:txBody>
      </p:sp>
    </p:spTree>
    <p:extLst>
      <p:ext uri="{BB962C8B-B14F-4D97-AF65-F5344CB8AC3E}">
        <p14:creationId xmlns:p14="http://schemas.microsoft.com/office/powerpoint/2010/main" val="225913286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さて、それでは見ていきましょう！◎</a:t>
            </a:r>
          </a:p>
        </p:txBody>
      </p:sp>
      <p:sp>
        <p:nvSpPr>
          <p:cNvPr id="4" name="スライド番号プレースホルダー 3"/>
          <p:cNvSpPr>
            <a:spLocks noGrp="1"/>
          </p:cNvSpPr>
          <p:nvPr>
            <p:ph type="sldNum" sz="quarter" idx="5"/>
          </p:nvPr>
        </p:nvSpPr>
        <p:spPr/>
        <p:txBody>
          <a:bodyPr/>
          <a:lstStyle/>
          <a:p>
            <a:fld id="{EC615880-913A-49FA-AD00-24C149589833}" type="slidenum">
              <a:rPr kumimoji="1" lang="ja-JP" altLang="en-US" smtClean="0"/>
              <a:t>1</a:t>
            </a:fld>
            <a:endParaRPr kumimoji="1" lang="ja-JP" altLang="en-US"/>
          </a:p>
        </p:txBody>
      </p:sp>
    </p:spTree>
    <p:extLst>
      <p:ext uri="{BB962C8B-B14F-4D97-AF65-F5344CB8AC3E}">
        <p14:creationId xmlns:p14="http://schemas.microsoft.com/office/powerpoint/2010/main" val="276823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ここからはアプリの機能を</a:t>
            </a:r>
            <a:endParaRPr kumimoji="1" lang="en-US" altLang="ja-JP" dirty="0"/>
          </a:p>
          <a:p>
            <a:r>
              <a:rPr kumimoji="1" lang="ja-JP" altLang="en-US" dirty="0"/>
              <a:t>◎</a:t>
            </a:r>
            <a:endParaRPr kumimoji="1" lang="en-US" altLang="ja-JP" dirty="0"/>
          </a:p>
          <a:p>
            <a:r>
              <a:rPr kumimoji="1" lang="ja-JP" altLang="en-US" dirty="0"/>
              <a:t>主に４つ紹介します。</a:t>
            </a:r>
          </a:p>
        </p:txBody>
      </p:sp>
      <p:sp>
        <p:nvSpPr>
          <p:cNvPr id="4" name="スライド番号プレースホルダー 3"/>
          <p:cNvSpPr>
            <a:spLocks noGrp="1"/>
          </p:cNvSpPr>
          <p:nvPr>
            <p:ph type="sldNum" sz="quarter" idx="5"/>
          </p:nvPr>
        </p:nvSpPr>
        <p:spPr/>
        <p:txBody>
          <a:bodyPr/>
          <a:lstStyle/>
          <a:p>
            <a:fld id="{EC615880-913A-49FA-AD00-24C149589833}" type="slidenum">
              <a:rPr kumimoji="1" lang="ja-JP" altLang="en-US" smtClean="0"/>
              <a:t>10</a:t>
            </a:fld>
            <a:endParaRPr kumimoji="1" lang="ja-JP" altLang="en-US"/>
          </a:p>
        </p:txBody>
      </p:sp>
    </p:spTree>
    <p:extLst>
      <p:ext uri="{BB962C8B-B14F-4D97-AF65-F5344CB8AC3E}">
        <p14:creationId xmlns:p14="http://schemas.microsoft.com/office/powerpoint/2010/main" val="2135255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まず紹介する機能がこのアプリのメイン機能であるマニュアル機能です。</a:t>
            </a:r>
            <a:endParaRPr kumimoji="1" lang="en-US" altLang="ja-JP" dirty="0"/>
          </a:p>
        </p:txBody>
      </p:sp>
      <p:sp>
        <p:nvSpPr>
          <p:cNvPr id="4" name="スライド番号プレースホルダー 3"/>
          <p:cNvSpPr>
            <a:spLocks noGrp="1"/>
          </p:cNvSpPr>
          <p:nvPr>
            <p:ph type="sldNum" sz="quarter" idx="5"/>
          </p:nvPr>
        </p:nvSpPr>
        <p:spPr/>
        <p:txBody>
          <a:bodyPr/>
          <a:lstStyle/>
          <a:p>
            <a:fld id="{EC615880-913A-49FA-AD00-24C149589833}" type="slidenum">
              <a:rPr kumimoji="1" lang="ja-JP" altLang="en-US" smtClean="0"/>
              <a:t>11</a:t>
            </a:fld>
            <a:endParaRPr kumimoji="1" lang="ja-JP" altLang="en-US"/>
          </a:p>
        </p:txBody>
      </p:sp>
    </p:spTree>
    <p:extLst>
      <p:ext uri="{BB962C8B-B14F-4D97-AF65-F5344CB8AC3E}">
        <p14:creationId xmlns:p14="http://schemas.microsoft.com/office/powerpoint/2010/main" val="2250366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◎動画動かす</a:t>
            </a:r>
            <a:endParaRPr kumimoji="1" lang="en-US" altLang="ja-JP" dirty="0"/>
          </a:p>
          <a:p>
            <a:r>
              <a:rPr kumimoji="1" lang="ja-JP" altLang="en-US" dirty="0"/>
              <a:t>ホーム画面にある＋ボタンを押してマニュアルの登録ができます。</a:t>
            </a:r>
            <a:endParaRPr kumimoji="1" lang="en-US" altLang="ja-JP" dirty="0"/>
          </a:p>
          <a:p>
            <a:r>
              <a:rPr kumimoji="1" lang="ja-JP" altLang="en-US" dirty="0"/>
              <a:t>まずマニュアル名があり、その下の欄で細かなルールを設定することができます。</a:t>
            </a:r>
            <a:endParaRPr kumimoji="1" lang="en-US" altLang="ja-JP" dirty="0"/>
          </a:p>
          <a:p>
            <a:r>
              <a:rPr kumimoji="1" lang="ja-JP" altLang="en-US" dirty="0"/>
              <a:t>ルールは項目に分けられており、項目数はユーザーの方が自由に増やしたり減らしたりすることができます。</a:t>
            </a:r>
            <a:r>
              <a:rPr kumimoji="1" lang="en-US" altLang="ja-JP" dirty="0"/>
              <a:t>OK</a:t>
            </a:r>
            <a:r>
              <a:rPr kumimoji="1" lang="ja-JP" altLang="en-US" dirty="0"/>
              <a:t>ボタンで登録が完了してホーム画面に行くとマニュアルが追加されます。</a:t>
            </a:r>
            <a:endParaRPr kumimoji="1" lang="en-US" altLang="ja-JP" dirty="0"/>
          </a:p>
          <a:p>
            <a:r>
              <a:rPr kumimoji="1" lang="ja-JP" altLang="en-US" dirty="0"/>
              <a:t>さらに、一覧画面には検索機能がついており、例えば大掃除の日には掃除と検索するだけで掃除のマニュアルをすべて確認することができます。</a:t>
            </a:r>
            <a:endParaRPr kumimoji="1" lang="en-US" altLang="ja-JP" dirty="0"/>
          </a:p>
          <a:p>
            <a:r>
              <a:rPr kumimoji="1" lang="ja-JP" altLang="en-US" dirty="0"/>
              <a:t>また、マニュアルの内容はあとから更新することもでき、相手側にもすぐに更新が反映されるようになっています。</a:t>
            </a:r>
            <a:endParaRPr kumimoji="1" lang="en-US" altLang="ja-JP" dirty="0"/>
          </a:p>
          <a:p>
            <a:r>
              <a:rPr kumimoji="1" lang="ja-JP" altLang="en-US" dirty="0"/>
              <a:t>最初に決めたやり方を覚えて、見なくても自然と家事ができるようになれば素晴らしいですが、家事のやり方は環境や使う器具、洗剤などの種類や置き場所など、時間とともに変化していくと思うので、そういった日常の中の細かな変化もしっかり管理し続けるというのもこの機能の目的になっています。</a:t>
            </a:r>
          </a:p>
        </p:txBody>
      </p:sp>
      <p:sp>
        <p:nvSpPr>
          <p:cNvPr id="4" name="スライド番号プレースホルダー 3"/>
          <p:cNvSpPr>
            <a:spLocks noGrp="1"/>
          </p:cNvSpPr>
          <p:nvPr>
            <p:ph type="sldNum" sz="quarter" idx="5"/>
          </p:nvPr>
        </p:nvSpPr>
        <p:spPr/>
        <p:txBody>
          <a:bodyPr/>
          <a:lstStyle/>
          <a:p>
            <a:fld id="{EC615880-913A-49FA-AD00-24C149589833}" type="slidenum">
              <a:rPr kumimoji="1" lang="ja-JP" altLang="en-US" smtClean="0"/>
              <a:t>12</a:t>
            </a:fld>
            <a:endParaRPr kumimoji="1" lang="ja-JP" altLang="en-US"/>
          </a:p>
        </p:txBody>
      </p:sp>
    </p:spTree>
    <p:extLst>
      <p:ext uri="{BB962C8B-B14F-4D97-AF65-F5344CB8AC3E}">
        <p14:creationId xmlns:p14="http://schemas.microsoft.com/office/powerpoint/2010/main" val="2152112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◎続いてグループ機能の紹介です。</a:t>
            </a:r>
            <a:endParaRPr kumimoji="1" lang="en-US" altLang="ja-JP" dirty="0"/>
          </a:p>
          <a:p>
            <a:r>
              <a:rPr kumimoji="1" lang="ja-JP" altLang="en-US" dirty="0"/>
              <a:t>実家で暮らしていた時と家庭を築いてからでやり方が違うということがあるでしょう。環境が変わればおのずとやり方も変わってきます。</a:t>
            </a:r>
            <a:endParaRPr kumimoji="1" lang="en-US" altLang="ja-JP" dirty="0"/>
          </a:p>
          <a:p>
            <a:r>
              <a:rPr kumimoji="1" lang="ja-JP" altLang="en-US" dirty="0"/>
              <a:t>そのたびにアカウントを作り直すのは大変ですよね。</a:t>
            </a:r>
            <a:endParaRPr kumimoji="1" lang="en-US" altLang="ja-JP" dirty="0"/>
          </a:p>
          <a:p>
            <a:r>
              <a:rPr kumimoji="1" lang="en-US" altLang="ja-JP" dirty="0" err="1"/>
              <a:t>famiLink</a:t>
            </a:r>
            <a:r>
              <a:rPr kumimoji="1" lang="ja-JP" altLang="en-US" dirty="0"/>
              <a:t>ではグループを作りそれぞれでマニュアルを作成、登録できるのでそのような状況も対応できます。</a:t>
            </a:r>
          </a:p>
        </p:txBody>
      </p:sp>
      <p:sp>
        <p:nvSpPr>
          <p:cNvPr id="4" name="スライド番号プレースホルダー 3"/>
          <p:cNvSpPr>
            <a:spLocks noGrp="1"/>
          </p:cNvSpPr>
          <p:nvPr>
            <p:ph type="sldNum" sz="quarter" idx="5"/>
          </p:nvPr>
        </p:nvSpPr>
        <p:spPr/>
        <p:txBody>
          <a:bodyPr/>
          <a:lstStyle/>
          <a:p>
            <a:fld id="{EC615880-913A-49FA-AD00-24C149589833}" type="slidenum">
              <a:rPr kumimoji="1" lang="ja-JP" altLang="en-US" smtClean="0"/>
              <a:t>13</a:t>
            </a:fld>
            <a:endParaRPr kumimoji="1" lang="ja-JP" altLang="en-US"/>
          </a:p>
        </p:txBody>
      </p:sp>
    </p:spTree>
    <p:extLst>
      <p:ext uri="{BB962C8B-B14F-4D97-AF65-F5344CB8AC3E}">
        <p14:creationId xmlns:p14="http://schemas.microsoft.com/office/powerpoint/2010/main" val="4709928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グループ一覧の画面から表示させたいグループを選ぶことができます。各画面の右上をみれば、一目で今どのグループを表示しているのかがわかります。</a:t>
            </a:r>
          </a:p>
        </p:txBody>
      </p:sp>
      <p:sp>
        <p:nvSpPr>
          <p:cNvPr id="4" name="スライド番号プレースホルダー 3"/>
          <p:cNvSpPr>
            <a:spLocks noGrp="1"/>
          </p:cNvSpPr>
          <p:nvPr>
            <p:ph type="sldNum" sz="quarter" idx="5"/>
          </p:nvPr>
        </p:nvSpPr>
        <p:spPr/>
        <p:txBody>
          <a:bodyPr/>
          <a:lstStyle/>
          <a:p>
            <a:fld id="{EC615880-913A-49FA-AD00-24C149589833}" type="slidenum">
              <a:rPr kumimoji="1" lang="ja-JP" altLang="en-US" smtClean="0"/>
              <a:t>14</a:t>
            </a:fld>
            <a:endParaRPr kumimoji="1" lang="ja-JP" altLang="en-US"/>
          </a:p>
        </p:txBody>
      </p:sp>
    </p:spTree>
    <p:extLst>
      <p:ext uri="{BB962C8B-B14F-4D97-AF65-F5344CB8AC3E}">
        <p14:creationId xmlns:p14="http://schemas.microsoft.com/office/powerpoint/2010/main" val="42320783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D1C1D"/>
                </a:solidFill>
                <a:effectLst/>
                <a:highlight>
                  <a:srgbClr val="F8F8F8"/>
                </a:highlight>
                <a:latin typeface="NotoSansJP"/>
              </a:rPr>
              <a:t>◎</a:t>
            </a:r>
            <a:endParaRPr lang="en-US" altLang="ja-JP" b="0" i="0" dirty="0">
              <a:solidFill>
                <a:srgbClr val="1D1C1D"/>
              </a:solidFill>
              <a:effectLst/>
              <a:highlight>
                <a:srgbClr val="F8F8F8"/>
              </a:highlight>
              <a:latin typeface="NotoSansJP"/>
            </a:endParaRPr>
          </a:p>
          <a:p>
            <a:r>
              <a:rPr lang="ja-JP" altLang="en-US" b="0" i="0" dirty="0">
                <a:solidFill>
                  <a:srgbClr val="1D1C1D"/>
                </a:solidFill>
                <a:effectLst/>
                <a:highlight>
                  <a:srgbClr val="F8F8F8"/>
                </a:highlight>
                <a:latin typeface="NotoSansJP"/>
              </a:rPr>
              <a:t>続いて、僕からも</a:t>
            </a:r>
            <a:r>
              <a:rPr lang="en-US" altLang="ja-JP" b="0" i="0" dirty="0">
                <a:solidFill>
                  <a:srgbClr val="1D1C1D"/>
                </a:solidFill>
                <a:effectLst/>
                <a:highlight>
                  <a:srgbClr val="F8F8F8"/>
                </a:highlight>
                <a:latin typeface="NotoSansJP"/>
              </a:rPr>
              <a:t>2</a:t>
            </a:r>
            <a:r>
              <a:rPr lang="ja-JP" altLang="en-US" b="0" i="0" dirty="0">
                <a:solidFill>
                  <a:srgbClr val="1D1C1D"/>
                </a:solidFill>
                <a:effectLst/>
                <a:highlight>
                  <a:srgbClr val="F8F8F8"/>
                </a:highlight>
                <a:latin typeface="NotoSansJP"/>
              </a:rPr>
              <a:t>つ機能を紹介させていただきます。</a:t>
            </a:r>
            <a:br>
              <a:rPr lang="ja-JP" altLang="en-US" dirty="0"/>
            </a:br>
            <a:r>
              <a:rPr lang="ja-JP" altLang="en-US" b="0" i="0" dirty="0">
                <a:solidFill>
                  <a:srgbClr val="1D1C1D"/>
                </a:solidFill>
                <a:effectLst/>
                <a:highlight>
                  <a:srgbClr val="F8F8F8"/>
                </a:highlight>
                <a:latin typeface="NotoSansJP"/>
              </a:rPr>
              <a:t>サインポストの増田亮介です。よろしくお願いします。</a:t>
            </a:r>
            <a:br>
              <a:rPr lang="ja-JP" altLang="en-US" dirty="0"/>
            </a:br>
            <a:r>
              <a:rPr lang="ja-JP" altLang="en-US" b="0" i="0" dirty="0">
                <a:solidFill>
                  <a:srgbClr val="1D1C1D"/>
                </a:solidFill>
                <a:effectLst/>
                <a:highlight>
                  <a:srgbClr val="F8F8F8"/>
                </a:highlight>
                <a:latin typeface="NotoSansJP"/>
              </a:rPr>
              <a:t>次に紹介する機能が、タスク、スケジュール機能です。</a:t>
            </a:r>
            <a:br>
              <a:rPr lang="ja-JP" altLang="en-US" dirty="0"/>
            </a:br>
            <a:r>
              <a:rPr lang="ja-JP" altLang="en-US" b="0" i="0" dirty="0">
                <a:solidFill>
                  <a:srgbClr val="1D1C1D"/>
                </a:solidFill>
                <a:effectLst/>
                <a:highlight>
                  <a:srgbClr val="F8F8F8"/>
                </a:highlight>
                <a:latin typeface="NotoSansJP"/>
              </a:rPr>
              <a:t>家事のやり方はわかったけど、いつやればいいのかわからなかったり、息が合わず二人で同じことをしてしまったりすることもあるかもしれません。</a:t>
            </a:r>
            <a:br>
              <a:rPr lang="ja-JP" altLang="en-US" dirty="0"/>
            </a:br>
            <a:r>
              <a:rPr lang="ja-JP" altLang="en-US" b="0" i="0" dirty="0">
                <a:solidFill>
                  <a:srgbClr val="1D1C1D"/>
                </a:solidFill>
                <a:effectLst/>
                <a:highlight>
                  <a:srgbClr val="F8F8F8"/>
                </a:highlight>
                <a:latin typeface="NotoSansJP"/>
              </a:rPr>
              <a:t>そういった時に活用できるのがこのタスク・スケジュール機能です。</a:t>
            </a:r>
            <a:endParaRPr kumimoji="1" lang="ja-JP" altLang="en-US" dirty="0"/>
          </a:p>
        </p:txBody>
      </p:sp>
      <p:sp>
        <p:nvSpPr>
          <p:cNvPr id="4" name="スライド番号プレースホルダー 3"/>
          <p:cNvSpPr>
            <a:spLocks noGrp="1"/>
          </p:cNvSpPr>
          <p:nvPr>
            <p:ph type="sldNum" sz="quarter" idx="5"/>
          </p:nvPr>
        </p:nvSpPr>
        <p:spPr/>
        <p:txBody>
          <a:bodyPr/>
          <a:lstStyle/>
          <a:p>
            <a:fld id="{EC615880-913A-49FA-AD00-24C149589833}" type="slidenum">
              <a:rPr kumimoji="1" lang="ja-JP" altLang="en-US" smtClean="0"/>
              <a:t>15</a:t>
            </a:fld>
            <a:endParaRPr kumimoji="1" lang="ja-JP" altLang="en-US"/>
          </a:p>
        </p:txBody>
      </p:sp>
    </p:spTree>
    <p:extLst>
      <p:ext uri="{BB962C8B-B14F-4D97-AF65-F5344CB8AC3E}">
        <p14:creationId xmlns:p14="http://schemas.microsoft.com/office/powerpoint/2010/main" val="29316792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D1C1D"/>
                </a:solidFill>
                <a:effectLst/>
                <a:highlight>
                  <a:srgbClr val="F8F8F8"/>
                </a:highlight>
                <a:latin typeface="NotoSansJP"/>
              </a:rPr>
              <a:t>◎</a:t>
            </a:r>
            <a:endParaRPr lang="en-US" altLang="ja-JP" b="0" i="0" dirty="0">
              <a:solidFill>
                <a:srgbClr val="1D1C1D"/>
              </a:solidFill>
              <a:effectLst/>
              <a:highlight>
                <a:srgbClr val="F8F8F8"/>
              </a:highlight>
              <a:latin typeface="NotoSansJP"/>
            </a:endParaRPr>
          </a:p>
          <a:p>
            <a:r>
              <a:rPr lang="ja-JP" altLang="en-US" b="0" i="0" dirty="0">
                <a:solidFill>
                  <a:srgbClr val="1D1C1D"/>
                </a:solidFill>
                <a:effectLst/>
                <a:highlight>
                  <a:srgbClr val="F8F8F8"/>
                </a:highlight>
                <a:latin typeface="NotoSansJP"/>
              </a:rPr>
              <a:t>任意の日程にタスクとスケジュールを登録し、グループ内で共同管理ができます。</a:t>
            </a:r>
            <a:br>
              <a:rPr lang="ja-JP" altLang="en-US" dirty="0"/>
            </a:br>
            <a:r>
              <a:rPr lang="ja-JP" altLang="en-US" b="0" i="0" dirty="0">
                <a:solidFill>
                  <a:srgbClr val="1D1C1D"/>
                </a:solidFill>
                <a:effectLst/>
                <a:highlight>
                  <a:srgbClr val="F8F8F8"/>
                </a:highlight>
                <a:latin typeface="NotoSansJP"/>
              </a:rPr>
              <a:t>こちらが登録画面です。</a:t>
            </a:r>
            <a:br>
              <a:rPr lang="ja-JP" altLang="en-US" dirty="0"/>
            </a:br>
            <a:r>
              <a:rPr lang="en-US" altLang="ja-JP" b="0" i="0" dirty="0">
                <a:solidFill>
                  <a:srgbClr val="1D1C1D"/>
                </a:solidFill>
                <a:effectLst/>
                <a:highlight>
                  <a:srgbClr val="F8F8F8"/>
                </a:highlight>
                <a:latin typeface="NotoSansJP"/>
              </a:rPr>
              <a:t>From</a:t>
            </a:r>
            <a:r>
              <a:rPr lang="ja-JP" altLang="en-US" b="0" i="0" dirty="0">
                <a:solidFill>
                  <a:srgbClr val="1D1C1D"/>
                </a:solidFill>
                <a:effectLst/>
                <a:highlight>
                  <a:srgbClr val="F8F8F8"/>
                </a:highlight>
                <a:latin typeface="NotoSansJP"/>
              </a:rPr>
              <a:t>の登録者のところには、ユーザーのニックネームが自動で入力されるようになっています。</a:t>
            </a:r>
            <a:br>
              <a:rPr lang="ja-JP" altLang="en-US" dirty="0"/>
            </a:br>
            <a:r>
              <a:rPr lang="ja-JP" altLang="en-US" b="0" i="0" dirty="0">
                <a:solidFill>
                  <a:srgbClr val="1D1C1D"/>
                </a:solidFill>
                <a:effectLst/>
                <a:highlight>
                  <a:srgbClr val="F8F8F8"/>
                </a:highlight>
                <a:latin typeface="NotoSansJP"/>
              </a:rPr>
              <a:t>また、更新もできます。</a:t>
            </a:r>
            <a:br>
              <a:rPr lang="ja-JP" altLang="en-US" dirty="0"/>
            </a:br>
            <a:r>
              <a:rPr lang="ja-JP" altLang="en-US" b="0" i="0" dirty="0">
                <a:solidFill>
                  <a:srgbClr val="1D1C1D"/>
                </a:solidFill>
                <a:effectLst/>
                <a:highlight>
                  <a:srgbClr val="F8F8F8"/>
                </a:highlight>
                <a:latin typeface="NotoSansJP"/>
              </a:rPr>
              <a:t>左側のタスク機能はチェックボックスの欄があり、タスクの実施状況がグループ内でリアルタイムで確認できるようになっています。</a:t>
            </a:r>
            <a:br>
              <a:rPr lang="ja-JP" altLang="en-US" dirty="0"/>
            </a:br>
            <a:r>
              <a:rPr lang="ja-JP" altLang="en-US" b="0" i="0" dirty="0">
                <a:solidFill>
                  <a:srgbClr val="1D1C1D"/>
                </a:solidFill>
                <a:effectLst/>
                <a:highlight>
                  <a:srgbClr val="F8F8F8"/>
                </a:highlight>
                <a:latin typeface="NotoSansJP"/>
              </a:rPr>
              <a:t>このように右上のチェックボックスをオンにして一覧画面に戻ると、チェックボックスのオンオフが反映されるようになっています。</a:t>
            </a:r>
            <a:br>
              <a:rPr lang="ja-JP" altLang="en-US" dirty="0"/>
            </a:br>
            <a:r>
              <a:rPr lang="ja-JP" altLang="en-US" b="0" i="0" dirty="0">
                <a:solidFill>
                  <a:srgbClr val="1D1C1D"/>
                </a:solidFill>
                <a:effectLst/>
                <a:highlight>
                  <a:srgbClr val="F8F8F8"/>
                </a:highlight>
                <a:latin typeface="NotoSansJP"/>
              </a:rPr>
              <a:t>そのため、一覧を見ていただければわかる通りこの画面だけでタスクとその進捗、担い手と予定が一目でわかるようになっています。</a:t>
            </a:r>
            <a:endParaRPr kumimoji="1" lang="ja-JP" altLang="en-US" dirty="0"/>
          </a:p>
        </p:txBody>
      </p:sp>
      <p:sp>
        <p:nvSpPr>
          <p:cNvPr id="4" name="スライド番号プレースホルダー 3"/>
          <p:cNvSpPr>
            <a:spLocks noGrp="1"/>
          </p:cNvSpPr>
          <p:nvPr>
            <p:ph type="sldNum" sz="quarter" idx="5"/>
          </p:nvPr>
        </p:nvSpPr>
        <p:spPr/>
        <p:txBody>
          <a:bodyPr/>
          <a:lstStyle/>
          <a:p>
            <a:fld id="{EC615880-913A-49FA-AD00-24C149589833}" type="slidenum">
              <a:rPr kumimoji="1" lang="ja-JP" altLang="en-US" smtClean="0"/>
              <a:t>16</a:t>
            </a:fld>
            <a:endParaRPr kumimoji="1" lang="ja-JP" altLang="en-US"/>
          </a:p>
        </p:txBody>
      </p:sp>
    </p:spTree>
    <p:extLst>
      <p:ext uri="{BB962C8B-B14F-4D97-AF65-F5344CB8AC3E}">
        <p14:creationId xmlns:p14="http://schemas.microsoft.com/office/powerpoint/2010/main" val="14287861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D1C1D"/>
                </a:solidFill>
                <a:effectLst/>
                <a:highlight>
                  <a:srgbClr val="F8F8F8"/>
                </a:highlight>
                <a:latin typeface="NotoSansJP"/>
              </a:rPr>
              <a:t>◎</a:t>
            </a:r>
            <a:endParaRPr lang="en-US" altLang="ja-JP" b="0" i="0" dirty="0">
              <a:solidFill>
                <a:srgbClr val="1D1C1D"/>
              </a:solidFill>
              <a:effectLst/>
              <a:highlight>
                <a:srgbClr val="F8F8F8"/>
              </a:highlight>
              <a:latin typeface="NotoSansJP"/>
            </a:endParaRPr>
          </a:p>
          <a:p>
            <a:r>
              <a:rPr lang="ja-JP" altLang="en-US" b="0" i="0" dirty="0">
                <a:solidFill>
                  <a:srgbClr val="1D1C1D"/>
                </a:solidFill>
                <a:effectLst/>
                <a:highlight>
                  <a:srgbClr val="F8F8F8"/>
                </a:highlight>
                <a:latin typeface="NotoSansJP"/>
              </a:rPr>
              <a:t>続いて、マニュアルリンク機能です。</a:t>
            </a:r>
            <a:br>
              <a:rPr lang="ja-JP" altLang="en-US" dirty="0"/>
            </a:br>
            <a:r>
              <a:rPr lang="ja-JP" altLang="en-US" b="0" i="0" dirty="0">
                <a:solidFill>
                  <a:srgbClr val="1D1C1D"/>
                </a:solidFill>
                <a:effectLst/>
                <a:highlight>
                  <a:srgbClr val="F8F8F8"/>
                </a:highlight>
                <a:latin typeface="NotoSansJP"/>
              </a:rPr>
              <a:t>単にタスクが表示されているだけではどうすすめればいいのかわからないということもあると思います。</a:t>
            </a:r>
            <a:br>
              <a:rPr lang="ja-JP" altLang="en-US" dirty="0"/>
            </a:br>
            <a:r>
              <a:rPr lang="ja-JP" altLang="en-US" b="0" i="0" dirty="0">
                <a:solidFill>
                  <a:srgbClr val="1D1C1D"/>
                </a:solidFill>
                <a:effectLst/>
                <a:highlight>
                  <a:srgbClr val="F8F8F8"/>
                </a:highlight>
                <a:latin typeface="NotoSansJP"/>
              </a:rPr>
              <a:t>そんな悩みをこのタスクとマニュアルをひもづけるマニュアルリンクのボタン一つで解決することができます。</a:t>
            </a:r>
            <a:endParaRPr kumimoji="1" lang="ja-JP" altLang="en-US" dirty="0"/>
          </a:p>
        </p:txBody>
      </p:sp>
      <p:sp>
        <p:nvSpPr>
          <p:cNvPr id="4" name="スライド番号プレースホルダー 3"/>
          <p:cNvSpPr>
            <a:spLocks noGrp="1"/>
          </p:cNvSpPr>
          <p:nvPr>
            <p:ph type="sldNum" sz="quarter" idx="5"/>
          </p:nvPr>
        </p:nvSpPr>
        <p:spPr/>
        <p:txBody>
          <a:bodyPr/>
          <a:lstStyle/>
          <a:p>
            <a:fld id="{EC615880-913A-49FA-AD00-24C149589833}" type="slidenum">
              <a:rPr kumimoji="1" lang="ja-JP" altLang="en-US" smtClean="0"/>
              <a:t>17</a:t>
            </a:fld>
            <a:endParaRPr kumimoji="1" lang="ja-JP" altLang="en-US"/>
          </a:p>
        </p:txBody>
      </p:sp>
    </p:spTree>
    <p:extLst>
      <p:ext uri="{BB962C8B-B14F-4D97-AF65-F5344CB8AC3E}">
        <p14:creationId xmlns:p14="http://schemas.microsoft.com/office/powerpoint/2010/main" val="5448933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D1C1D"/>
                </a:solidFill>
                <a:effectLst/>
                <a:highlight>
                  <a:srgbClr val="F8F8F8"/>
                </a:highlight>
                <a:latin typeface="NotoSansJP"/>
              </a:rPr>
              <a:t>◎</a:t>
            </a:r>
            <a:endParaRPr lang="en-US" altLang="ja-JP" b="0" i="0" dirty="0">
              <a:solidFill>
                <a:srgbClr val="1D1C1D"/>
              </a:solidFill>
              <a:effectLst/>
              <a:highlight>
                <a:srgbClr val="F8F8F8"/>
              </a:highlight>
              <a:latin typeface="NotoSansJP"/>
            </a:endParaRPr>
          </a:p>
          <a:p>
            <a:r>
              <a:rPr lang="ja-JP" altLang="en-US" b="0" i="0" dirty="0">
                <a:solidFill>
                  <a:srgbClr val="1D1C1D"/>
                </a:solidFill>
                <a:effectLst/>
                <a:highlight>
                  <a:srgbClr val="F8F8F8"/>
                </a:highlight>
                <a:latin typeface="NotoSansJP"/>
              </a:rPr>
              <a:t>さて、今パパに洗面所の掃除というタスクが来ています。</a:t>
            </a:r>
            <a:br>
              <a:rPr lang="ja-JP" altLang="en-US" dirty="0"/>
            </a:br>
            <a:r>
              <a:rPr lang="ja-JP" altLang="en-US" b="0" i="0" dirty="0">
                <a:solidFill>
                  <a:srgbClr val="1D1C1D"/>
                </a:solidFill>
                <a:effectLst/>
                <a:highlight>
                  <a:srgbClr val="F8F8F8"/>
                </a:highlight>
                <a:latin typeface="NotoSansJP"/>
              </a:rPr>
              <a:t>さっそくとりかかろう！でもあれ洗面所の掃除って何をつかってどうやるんだっけ、、、となった時などに、こちらのマニュアルボタンを押せば瞬時にマニュアルを確認することができるという便利機能になっています。</a:t>
            </a:r>
            <a:br>
              <a:rPr lang="ja-JP" altLang="en-US" dirty="0"/>
            </a:br>
            <a:r>
              <a:rPr lang="ja-JP" altLang="en-US" b="0" i="0" dirty="0">
                <a:solidFill>
                  <a:srgbClr val="1D1C1D"/>
                </a:solidFill>
                <a:effectLst/>
                <a:highlight>
                  <a:srgbClr val="F8F8F8"/>
                </a:highlight>
                <a:latin typeface="NotoSansJP"/>
              </a:rPr>
              <a:t>マニュアルボタンの設定は、こちらのプルダウンから任意のマニュアルを選択することで設定ができます。</a:t>
            </a:r>
            <a:br>
              <a:rPr lang="ja-JP" altLang="en-US" dirty="0"/>
            </a:br>
            <a:r>
              <a:rPr lang="ja-JP" altLang="en-US" b="0" i="0" dirty="0">
                <a:solidFill>
                  <a:srgbClr val="1D1C1D"/>
                </a:solidFill>
                <a:effectLst/>
                <a:highlight>
                  <a:srgbClr val="F8F8F8"/>
                </a:highlight>
                <a:latin typeface="NotoSansJP"/>
              </a:rPr>
              <a:t>また、こちらのプルダウンは、未設定の状態で更新をした場合、マニュアルリンクの登録が未設定に戻らないようになっています。</a:t>
            </a:r>
            <a:br>
              <a:rPr lang="ja-JP" altLang="en-US" dirty="0"/>
            </a:br>
            <a:r>
              <a:rPr lang="ja-JP" altLang="en-US" b="0" i="0" dirty="0">
                <a:solidFill>
                  <a:srgbClr val="1D1C1D"/>
                </a:solidFill>
                <a:effectLst/>
                <a:highlight>
                  <a:srgbClr val="F8F8F8"/>
                </a:highlight>
                <a:latin typeface="NotoSansJP"/>
              </a:rPr>
              <a:t>これは、例えばユーザーがチェックボタンのみを更新したい場合などの使いやすさを考慮しております</a:t>
            </a:r>
            <a:br>
              <a:rPr lang="ja-JP" altLang="en-US" dirty="0"/>
            </a:br>
            <a:endParaRPr kumimoji="1" lang="ja-JP" altLang="en-US" dirty="0"/>
          </a:p>
        </p:txBody>
      </p:sp>
      <p:sp>
        <p:nvSpPr>
          <p:cNvPr id="4" name="スライド番号プレースホルダー 3"/>
          <p:cNvSpPr>
            <a:spLocks noGrp="1"/>
          </p:cNvSpPr>
          <p:nvPr>
            <p:ph type="sldNum" sz="quarter" idx="5"/>
          </p:nvPr>
        </p:nvSpPr>
        <p:spPr/>
        <p:txBody>
          <a:bodyPr/>
          <a:lstStyle/>
          <a:p>
            <a:fld id="{EC615880-913A-49FA-AD00-24C149589833}" type="slidenum">
              <a:rPr kumimoji="1" lang="ja-JP" altLang="en-US" smtClean="0"/>
              <a:t>18</a:t>
            </a:fld>
            <a:endParaRPr kumimoji="1" lang="ja-JP" altLang="en-US"/>
          </a:p>
        </p:txBody>
      </p:sp>
    </p:spTree>
    <p:extLst>
      <p:ext uri="{BB962C8B-B14F-4D97-AF65-F5344CB8AC3E}">
        <p14:creationId xmlns:p14="http://schemas.microsoft.com/office/powerpoint/2010/main" val="1223050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D1C1D"/>
                </a:solidFill>
                <a:effectLst/>
                <a:highlight>
                  <a:srgbClr val="F8F8F8"/>
                </a:highlight>
                <a:latin typeface="NotoSansJP"/>
              </a:rPr>
              <a:t>以上のような機能を持つ</a:t>
            </a:r>
            <a:r>
              <a:rPr lang="en-US" altLang="ja-JP" b="0" i="0" dirty="0" err="1">
                <a:solidFill>
                  <a:srgbClr val="1D1C1D"/>
                </a:solidFill>
                <a:effectLst/>
                <a:highlight>
                  <a:srgbClr val="F8F8F8"/>
                </a:highlight>
                <a:latin typeface="NotoSansJP"/>
              </a:rPr>
              <a:t>famiLink</a:t>
            </a:r>
            <a:r>
              <a:rPr lang="ja-JP" altLang="en-US" b="0" i="0" dirty="0">
                <a:solidFill>
                  <a:srgbClr val="1D1C1D"/>
                </a:solidFill>
                <a:effectLst/>
                <a:highlight>
                  <a:srgbClr val="F8F8F8"/>
                </a:highlight>
                <a:latin typeface="NotoSansJP"/>
              </a:rPr>
              <a:t>はユーザーからもお褒めの言葉をいただいております。</a:t>
            </a:r>
            <a:endParaRPr lang="en-US" altLang="ja-JP" b="0" i="0" dirty="0">
              <a:solidFill>
                <a:srgbClr val="1D1C1D"/>
              </a:solidFill>
              <a:effectLst/>
              <a:highlight>
                <a:srgbClr val="F8F8F8"/>
              </a:highlight>
              <a:latin typeface="NotoSansJP"/>
            </a:endParaRPr>
          </a:p>
          <a:p>
            <a:r>
              <a:rPr lang="ja-JP" altLang="en-US" b="0" i="0" dirty="0">
                <a:solidFill>
                  <a:srgbClr val="1D1C1D"/>
                </a:solidFill>
                <a:effectLst/>
                <a:highlight>
                  <a:srgbClr val="F8F8F8"/>
                </a:highlight>
                <a:latin typeface="NotoSansJP"/>
              </a:rPr>
              <a:t>◎</a:t>
            </a:r>
            <a:br>
              <a:rPr lang="ja-JP" altLang="en-US" dirty="0"/>
            </a:br>
            <a:r>
              <a:rPr lang="ja-JP" altLang="en-US" b="0" i="0" dirty="0">
                <a:solidFill>
                  <a:srgbClr val="1D1C1D"/>
                </a:solidFill>
                <a:effectLst/>
                <a:highlight>
                  <a:srgbClr val="F8F8F8"/>
                </a:highlight>
                <a:latin typeface="NotoSansJP"/>
              </a:rPr>
              <a:t>夫側</a:t>
            </a:r>
            <a:br>
              <a:rPr lang="ja-JP" altLang="en-US" dirty="0"/>
            </a:br>
            <a:r>
              <a:rPr lang="ja-JP" altLang="en-US" b="0" i="0" dirty="0">
                <a:solidFill>
                  <a:srgbClr val="1D1C1D"/>
                </a:solidFill>
                <a:effectLst/>
                <a:highlight>
                  <a:srgbClr val="F8F8F8"/>
                </a:highlight>
                <a:latin typeface="NotoSansJP"/>
              </a:rPr>
              <a:t>「以前は家事のやり方で妻に怒られてばかりでしたが、このアプリのおかげで自信がつき、率先して家事ができるほどになりました。」</a:t>
            </a:r>
            <a:endParaRPr lang="en-US" altLang="ja-JP" b="0" i="0" dirty="0">
              <a:solidFill>
                <a:srgbClr val="1D1C1D"/>
              </a:solidFill>
              <a:effectLst/>
              <a:highlight>
                <a:srgbClr val="F8F8F8"/>
              </a:highlight>
              <a:latin typeface="NotoSansJP"/>
            </a:endParaRPr>
          </a:p>
          <a:p>
            <a:r>
              <a:rPr lang="ja-JP" altLang="en-US" b="0" i="0" dirty="0">
                <a:solidFill>
                  <a:srgbClr val="1D1C1D"/>
                </a:solidFill>
                <a:effectLst/>
                <a:highlight>
                  <a:srgbClr val="F8F8F8"/>
                </a:highlight>
                <a:latin typeface="NotoSansJP"/>
              </a:rPr>
              <a:t>◎</a:t>
            </a:r>
            <a:br>
              <a:rPr lang="ja-JP" altLang="en-US" dirty="0"/>
            </a:br>
            <a:r>
              <a:rPr lang="ja-JP" altLang="en-US" b="0" i="0" dirty="0">
                <a:solidFill>
                  <a:srgbClr val="1D1C1D"/>
                </a:solidFill>
                <a:effectLst/>
                <a:highlight>
                  <a:srgbClr val="F8F8F8"/>
                </a:highlight>
                <a:latin typeface="NotoSansJP"/>
              </a:rPr>
              <a:t>妻側</a:t>
            </a:r>
            <a:br>
              <a:rPr lang="ja-JP" altLang="en-US" dirty="0"/>
            </a:br>
            <a:r>
              <a:rPr lang="ja-JP" altLang="en-US" b="0" i="0" dirty="0">
                <a:solidFill>
                  <a:srgbClr val="1D1C1D"/>
                </a:solidFill>
                <a:effectLst/>
                <a:highlight>
                  <a:srgbClr val="F8F8F8"/>
                </a:highlight>
                <a:latin typeface="NotoSansJP"/>
              </a:rPr>
              <a:t>「共働きで忙しいので、パートナーに家事のやり方を手軽に共有できるのはとても助かっています。」</a:t>
            </a:r>
            <a:br>
              <a:rPr lang="ja-JP" altLang="en-US" dirty="0"/>
            </a:br>
            <a:r>
              <a:rPr lang="ja-JP" altLang="en-US" b="0" i="0" dirty="0">
                <a:solidFill>
                  <a:srgbClr val="1D1C1D"/>
                </a:solidFill>
                <a:effectLst/>
                <a:highlight>
                  <a:srgbClr val="F8F8F8"/>
                </a:highlight>
                <a:latin typeface="NotoSansJP"/>
              </a:rPr>
              <a:t>というような</a:t>
            </a:r>
            <a:endParaRPr lang="en-US" altLang="ja-JP" b="0" i="0" dirty="0">
              <a:solidFill>
                <a:srgbClr val="1D1C1D"/>
              </a:solidFill>
              <a:effectLst/>
              <a:highlight>
                <a:srgbClr val="F8F8F8"/>
              </a:highlight>
              <a:latin typeface="NotoSansJP"/>
            </a:endParaRPr>
          </a:p>
          <a:p>
            <a:r>
              <a:rPr lang="ja-JP" altLang="en-US" b="0" i="0" dirty="0">
                <a:solidFill>
                  <a:srgbClr val="1D1C1D"/>
                </a:solidFill>
                <a:effectLst/>
                <a:highlight>
                  <a:srgbClr val="F8F8F8"/>
                </a:highlight>
                <a:latin typeface="NotoSansJP"/>
              </a:rPr>
              <a:t>◎</a:t>
            </a:r>
            <a:endParaRPr lang="en-US" altLang="ja-JP" b="0" i="0" dirty="0">
              <a:solidFill>
                <a:srgbClr val="1D1C1D"/>
              </a:solidFill>
              <a:effectLst/>
              <a:highlight>
                <a:srgbClr val="F8F8F8"/>
              </a:highlight>
              <a:latin typeface="NotoSansJP"/>
            </a:endParaRPr>
          </a:p>
          <a:p>
            <a:r>
              <a:rPr lang="ja-JP" altLang="en-US" b="0" i="0" dirty="0">
                <a:solidFill>
                  <a:srgbClr val="1D1C1D"/>
                </a:solidFill>
                <a:effectLst/>
                <a:highlight>
                  <a:srgbClr val="F8F8F8"/>
                </a:highlight>
                <a:latin typeface="NotoSansJP"/>
              </a:rPr>
              <a:t>口コミもいただいています。</a:t>
            </a:r>
            <a:br>
              <a:rPr lang="ja-JP" altLang="en-US" dirty="0"/>
            </a:br>
            <a:r>
              <a:rPr lang="ja-JP" altLang="en-US" b="0" i="0" dirty="0">
                <a:solidFill>
                  <a:srgbClr val="1D1C1D"/>
                </a:solidFill>
                <a:effectLst/>
                <a:highlight>
                  <a:srgbClr val="F8F8F8"/>
                </a:highlight>
                <a:latin typeface="NotoSansJP"/>
              </a:rPr>
              <a:t>私たちの理想像はこういった、家事の分担でのいざこざのない、良好な家庭環境を築くことです。</a:t>
            </a:r>
            <a:endParaRPr kumimoji="1" lang="ja-JP" altLang="en-US" dirty="0"/>
          </a:p>
        </p:txBody>
      </p:sp>
      <p:sp>
        <p:nvSpPr>
          <p:cNvPr id="4" name="スライド番号プレースホルダー 3"/>
          <p:cNvSpPr>
            <a:spLocks noGrp="1"/>
          </p:cNvSpPr>
          <p:nvPr>
            <p:ph type="sldNum" sz="quarter" idx="5"/>
          </p:nvPr>
        </p:nvSpPr>
        <p:spPr/>
        <p:txBody>
          <a:bodyPr/>
          <a:lstStyle/>
          <a:p>
            <a:fld id="{EC615880-913A-49FA-AD00-24C149589833}" type="slidenum">
              <a:rPr kumimoji="1" lang="ja-JP" altLang="en-US" smtClean="0"/>
              <a:t>19</a:t>
            </a:fld>
            <a:endParaRPr kumimoji="1" lang="ja-JP" altLang="en-US"/>
          </a:p>
        </p:txBody>
      </p:sp>
    </p:spTree>
    <p:extLst>
      <p:ext uri="{BB962C8B-B14F-4D97-AF65-F5344CB8AC3E}">
        <p14:creationId xmlns:p14="http://schemas.microsoft.com/office/powerpoint/2010/main" val="2105750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あらためまして、こんにちは！</a:t>
            </a:r>
            <a:r>
              <a:rPr kumimoji="1" lang="en-US" altLang="ja-JP" dirty="0"/>
              <a:t>C2</a:t>
            </a:r>
            <a:r>
              <a:rPr kumimoji="1" lang="ja-JP" altLang="en-US" dirty="0"/>
              <a:t>パラパラチャーハンです。私はサインポスト株式会社の勝間帆波です。どうぞよろしくお願いします。</a:t>
            </a:r>
            <a:endParaRPr kumimoji="1" lang="en-US" altLang="ja-JP" dirty="0"/>
          </a:p>
          <a:p>
            <a:r>
              <a:rPr kumimoji="1" lang="ja-JP" altLang="en-US" dirty="0"/>
              <a:t>～</a:t>
            </a:r>
            <a:endParaRPr kumimoji="1" lang="en-US" altLang="ja-JP" dirty="0"/>
          </a:p>
          <a:p>
            <a:r>
              <a:rPr kumimoji="1" lang="ja-JP" altLang="en-US" dirty="0"/>
              <a:t>そんな私たちの発表の流れとしては、主に</a:t>
            </a:r>
            <a:r>
              <a:rPr kumimoji="1" lang="en-US" altLang="ja-JP" dirty="0"/>
              <a:t>3</a:t>
            </a:r>
            <a:r>
              <a:rPr kumimoji="1" lang="ja-JP" altLang="en-US" dirty="0"/>
              <a:t>ステップ、</a:t>
            </a:r>
            <a:endParaRPr kumimoji="1" lang="en-US" altLang="ja-JP" dirty="0"/>
          </a:p>
          <a:p>
            <a:r>
              <a:rPr kumimoji="1" lang="ja-JP" altLang="en-US" dirty="0"/>
              <a:t>～</a:t>
            </a:r>
            <a:endParaRPr kumimoji="1" lang="en-US" altLang="ja-JP" dirty="0"/>
          </a:p>
          <a:p>
            <a:r>
              <a:rPr kumimoji="1" lang="ja-JP" altLang="en-US" dirty="0"/>
              <a:t>最後に、この</a:t>
            </a:r>
            <a:r>
              <a:rPr kumimoji="1" lang="en-US" altLang="ja-JP" dirty="0"/>
              <a:t>3</a:t>
            </a:r>
            <a:r>
              <a:rPr kumimoji="1" lang="ja-JP" altLang="en-US" dirty="0"/>
              <a:t>か月の研修で得た成果を、チーム力と技術力に分けてお話したいと思います。</a:t>
            </a:r>
          </a:p>
        </p:txBody>
      </p:sp>
      <p:sp>
        <p:nvSpPr>
          <p:cNvPr id="4" name="スライド番号プレースホルダー 3"/>
          <p:cNvSpPr>
            <a:spLocks noGrp="1"/>
          </p:cNvSpPr>
          <p:nvPr>
            <p:ph type="sldNum" sz="quarter" idx="5"/>
          </p:nvPr>
        </p:nvSpPr>
        <p:spPr/>
        <p:txBody>
          <a:bodyPr/>
          <a:lstStyle/>
          <a:p>
            <a:fld id="{EC615880-913A-49FA-AD00-24C149589833}" type="slidenum">
              <a:rPr kumimoji="1" lang="ja-JP" altLang="en-US" smtClean="0"/>
              <a:t>2</a:t>
            </a:fld>
            <a:endParaRPr kumimoji="1" lang="ja-JP" altLang="en-US"/>
          </a:p>
        </p:txBody>
      </p:sp>
    </p:spTree>
    <p:extLst>
      <p:ext uri="{BB962C8B-B14F-4D97-AF65-F5344CB8AC3E}">
        <p14:creationId xmlns:p14="http://schemas.microsoft.com/office/powerpoint/2010/main" val="1787452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1D1C1D"/>
                </a:solidFill>
                <a:effectLst/>
                <a:highlight>
                  <a:srgbClr val="F8F8F8"/>
                </a:highlight>
                <a:latin typeface="NotoSansJP"/>
              </a:rPr>
              <a:t>将来結婚を考えている方や、すでにもしかしたら結婚している方など、誰もが共同生活に不満を抱えていると思います。</a:t>
            </a:r>
            <a:endParaRPr lang="en-US" altLang="ja-JP" b="0" i="0" dirty="0">
              <a:solidFill>
                <a:srgbClr val="1D1C1D"/>
              </a:solidFill>
              <a:effectLst/>
              <a:highlight>
                <a:srgbClr val="F8F8F8"/>
              </a:highlight>
              <a:latin typeface="NotoSansJP"/>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1D1C1D"/>
                </a:solidFill>
                <a:effectLst/>
                <a:highlight>
                  <a:srgbClr val="F8F8F8"/>
                </a:highlight>
                <a:latin typeface="NotoSansJP"/>
              </a:rPr>
              <a:t>◎</a:t>
            </a:r>
            <a:br>
              <a:rPr lang="ja-JP" altLang="en-US" dirty="0"/>
            </a:br>
            <a:r>
              <a:rPr lang="ja-JP" altLang="en-US" b="0" i="0" dirty="0">
                <a:solidFill>
                  <a:srgbClr val="1D1C1D"/>
                </a:solidFill>
                <a:effectLst/>
                <a:highlight>
                  <a:srgbClr val="F8F8F8"/>
                </a:highlight>
                <a:latin typeface="NotoSansJP"/>
              </a:rPr>
              <a:t>あなたもぜひ、</a:t>
            </a:r>
            <a:r>
              <a:rPr lang="en-US" altLang="ja-JP" b="0" i="0" dirty="0" err="1">
                <a:solidFill>
                  <a:srgbClr val="1D1C1D"/>
                </a:solidFill>
                <a:effectLst/>
                <a:highlight>
                  <a:srgbClr val="F8F8F8"/>
                </a:highlight>
                <a:latin typeface="NotoSansJP"/>
              </a:rPr>
              <a:t>famiLink</a:t>
            </a:r>
            <a:r>
              <a:rPr lang="ja-JP" altLang="en-US" b="0" i="0" dirty="0">
                <a:solidFill>
                  <a:srgbClr val="1D1C1D"/>
                </a:solidFill>
                <a:effectLst/>
                <a:highlight>
                  <a:srgbClr val="F8F8F8"/>
                </a:highlight>
                <a:latin typeface="NotoSansJP"/>
              </a:rPr>
              <a:t>を利用して、円満な家庭を築きませんか？</a:t>
            </a:r>
            <a:br>
              <a:rPr lang="ja-JP" altLang="en-US" dirty="0"/>
            </a:br>
            <a:r>
              <a:rPr lang="ja-JP" altLang="en-US" b="0" i="0" dirty="0">
                <a:solidFill>
                  <a:srgbClr val="1D1C1D"/>
                </a:solidFill>
                <a:effectLst/>
                <a:highlight>
                  <a:srgbClr val="F8F8F8"/>
                </a:highlight>
                <a:latin typeface="NotoSansJP"/>
              </a:rPr>
              <a:t>以上、アプリの紹介でした。</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EC615880-913A-49FA-AD00-24C149589833}" type="slidenum">
              <a:rPr kumimoji="1" lang="ja-JP" altLang="en-US" smtClean="0"/>
              <a:t>20</a:t>
            </a:fld>
            <a:endParaRPr kumimoji="1" lang="ja-JP" altLang="en-US"/>
          </a:p>
        </p:txBody>
      </p:sp>
    </p:spTree>
    <p:extLst>
      <p:ext uri="{BB962C8B-B14F-4D97-AF65-F5344CB8AC3E}">
        <p14:creationId xmlns:p14="http://schemas.microsoft.com/office/powerpoint/2010/main" val="35977943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D1C1D"/>
                </a:solidFill>
                <a:effectLst/>
                <a:highlight>
                  <a:srgbClr val="F8F8F8"/>
                </a:highlight>
                <a:latin typeface="NotoSansJP"/>
              </a:rPr>
              <a:t>続いては、研修成果についてお話します、株式会社マネージビジネスの大戸咲月です。私はチーム力と技術力の中でも、チーム力についてお話します！</a:t>
            </a:r>
            <a:br>
              <a:rPr lang="ja-JP" altLang="en-US" dirty="0"/>
            </a:br>
            <a:endParaRPr kumimoji="1" lang="ja-JP" altLang="en-US" dirty="0"/>
          </a:p>
        </p:txBody>
      </p:sp>
      <p:sp>
        <p:nvSpPr>
          <p:cNvPr id="4" name="スライド番号プレースホルダー 3"/>
          <p:cNvSpPr>
            <a:spLocks noGrp="1"/>
          </p:cNvSpPr>
          <p:nvPr>
            <p:ph type="sldNum" sz="quarter" idx="5"/>
          </p:nvPr>
        </p:nvSpPr>
        <p:spPr/>
        <p:txBody>
          <a:bodyPr/>
          <a:lstStyle/>
          <a:p>
            <a:fld id="{EC615880-913A-49FA-AD00-24C149589833}" type="slidenum">
              <a:rPr kumimoji="1" lang="ja-JP" altLang="en-US" smtClean="0"/>
              <a:t>21</a:t>
            </a:fld>
            <a:endParaRPr kumimoji="1" lang="ja-JP" altLang="en-US"/>
          </a:p>
        </p:txBody>
      </p:sp>
    </p:spTree>
    <p:extLst>
      <p:ext uri="{BB962C8B-B14F-4D97-AF65-F5344CB8AC3E}">
        <p14:creationId xmlns:p14="http://schemas.microsoft.com/office/powerpoint/2010/main" val="7637158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D1C1D"/>
                </a:solidFill>
                <a:effectLst/>
                <a:highlight>
                  <a:srgbClr val="F8F8F8"/>
                </a:highlight>
                <a:latin typeface="NotoSansJP"/>
              </a:rPr>
              <a:t>はじめに、みなさん！チーム力とは何だと思いますか？</a:t>
            </a:r>
            <a:br>
              <a:rPr lang="ja-JP" altLang="en-US" dirty="0"/>
            </a:br>
            <a:r>
              <a:rPr lang="ja-JP" altLang="en-US" b="0" i="0" dirty="0">
                <a:solidFill>
                  <a:srgbClr val="1D1C1D"/>
                </a:solidFill>
                <a:effectLst/>
                <a:highlight>
                  <a:srgbClr val="F8F8F8"/>
                </a:highlight>
                <a:latin typeface="NotoSansJP"/>
              </a:rPr>
              <a:t>私たちパラパラチャーハンは、チーム力を</a:t>
            </a:r>
            <a:r>
              <a:rPr lang="en-US" altLang="ja-JP" b="0" i="0" dirty="0">
                <a:solidFill>
                  <a:srgbClr val="1D1C1D"/>
                </a:solidFill>
                <a:effectLst/>
                <a:highlight>
                  <a:srgbClr val="F8F8F8"/>
                </a:highlight>
                <a:latin typeface="NotoSansJP"/>
              </a:rPr>
              <a:t>…</a:t>
            </a:r>
            <a:r>
              <a:rPr lang="ja-JP" altLang="en-US" b="0" i="0" dirty="0">
                <a:solidFill>
                  <a:srgbClr val="1D1C1D"/>
                </a:solidFill>
                <a:effectLst/>
                <a:highlight>
                  <a:srgbClr val="F8F8F8"/>
                </a:highlight>
                <a:latin typeface="NotoSansJP"/>
              </a:rPr>
              <a:t>「チームと関わり合いながら、チームのことを考えて行動し、チームで</a:t>
            </a:r>
            <a:r>
              <a:rPr lang="en-US" altLang="ja-JP" b="0" i="0" dirty="0">
                <a:solidFill>
                  <a:srgbClr val="1D1C1D"/>
                </a:solidFill>
                <a:effectLst/>
                <a:highlight>
                  <a:srgbClr val="F8F8F8"/>
                </a:highlight>
                <a:latin typeface="NotoSansJP"/>
              </a:rPr>
              <a:t>1</a:t>
            </a:r>
            <a:r>
              <a:rPr lang="ja-JP" altLang="en-US" b="0" i="0" dirty="0">
                <a:solidFill>
                  <a:srgbClr val="1D1C1D"/>
                </a:solidFill>
                <a:effectLst/>
                <a:highlight>
                  <a:srgbClr val="F8F8F8"/>
                </a:highlight>
                <a:latin typeface="NotoSansJP"/>
              </a:rPr>
              <a:t>つのゴールを目指す力。」だと考えます。</a:t>
            </a:r>
            <a:endParaRPr lang="en-US" altLang="ja-JP" b="0" i="0" dirty="0">
              <a:solidFill>
                <a:srgbClr val="1D1C1D"/>
              </a:solidFill>
              <a:effectLst/>
              <a:highlight>
                <a:srgbClr val="F8F8F8"/>
              </a:highlight>
              <a:latin typeface="NotoSansJP"/>
            </a:endParaRPr>
          </a:p>
          <a:p>
            <a:r>
              <a:rPr lang="ja-JP" altLang="en-US" b="0" i="0" dirty="0">
                <a:solidFill>
                  <a:srgbClr val="1D1C1D"/>
                </a:solidFill>
                <a:effectLst/>
                <a:highlight>
                  <a:srgbClr val="F8F8F8"/>
                </a:highlight>
                <a:latin typeface="NotoSansJP"/>
              </a:rPr>
              <a:t>◎</a:t>
            </a:r>
            <a:br>
              <a:rPr lang="ja-JP" altLang="en-US" dirty="0"/>
            </a:br>
            <a:r>
              <a:rPr lang="ja-JP" altLang="en-US" b="0" i="0" dirty="0">
                <a:solidFill>
                  <a:srgbClr val="1D1C1D"/>
                </a:solidFill>
                <a:effectLst/>
                <a:highlight>
                  <a:srgbClr val="F8F8F8"/>
                </a:highlight>
                <a:latin typeface="NotoSansJP"/>
              </a:rPr>
              <a:t>そしてこれから、チーム力をあげるために私たちが行った</a:t>
            </a:r>
            <a:r>
              <a:rPr lang="en-US" altLang="ja-JP" b="0" i="0" dirty="0">
                <a:solidFill>
                  <a:srgbClr val="1D1C1D"/>
                </a:solidFill>
                <a:effectLst/>
                <a:highlight>
                  <a:srgbClr val="F8F8F8"/>
                </a:highlight>
                <a:latin typeface="NotoSansJP"/>
              </a:rPr>
              <a:t>3</a:t>
            </a:r>
            <a:r>
              <a:rPr lang="ja-JP" altLang="en-US" b="0" i="0" dirty="0">
                <a:solidFill>
                  <a:srgbClr val="1D1C1D"/>
                </a:solidFill>
                <a:effectLst/>
                <a:highlight>
                  <a:srgbClr val="F8F8F8"/>
                </a:highlight>
                <a:latin typeface="NotoSansJP"/>
              </a:rPr>
              <a:t>つのことについてお話します。</a:t>
            </a:r>
            <a:endParaRPr kumimoji="1" lang="ja-JP" altLang="en-US" dirty="0"/>
          </a:p>
        </p:txBody>
      </p:sp>
      <p:sp>
        <p:nvSpPr>
          <p:cNvPr id="4" name="スライド番号プレースホルダー 3"/>
          <p:cNvSpPr>
            <a:spLocks noGrp="1"/>
          </p:cNvSpPr>
          <p:nvPr>
            <p:ph type="sldNum" sz="quarter" idx="5"/>
          </p:nvPr>
        </p:nvSpPr>
        <p:spPr/>
        <p:txBody>
          <a:bodyPr/>
          <a:lstStyle/>
          <a:p>
            <a:fld id="{EC615880-913A-49FA-AD00-24C149589833}" type="slidenum">
              <a:rPr kumimoji="1" lang="ja-JP" altLang="en-US" smtClean="0"/>
              <a:t>22</a:t>
            </a:fld>
            <a:endParaRPr kumimoji="1" lang="ja-JP" altLang="en-US"/>
          </a:p>
        </p:txBody>
      </p:sp>
    </p:spTree>
    <p:extLst>
      <p:ext uri="{BB962C8B-B14F-4D97-AF65-F5344CB8AC3E}">
        <p14:creationId xmlns:p14="http://schemas.microsoft.com/office/powerpoint/2010/main" val="21169855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D1C1D"/>
                </a:solidFill>
                <a:effectLst/>
                <a:highlight>
                  <a:srgbClr val="F8F8F8"/>
                </a:highlight>
                <a:latin typeface="NotoSansJP"/>
              </a:rPr>
              <a:t>一つ目に、私たちはそれぞれが責任や役割を考えて、行動をしました。</a:t>
            </a:r>
            <a:br>
              <a:rPr lang="ja-JP" altLang="en-US" dirty="0"/>
            </a:br>
            <a:r>
              <a:rPr lang="ja-JP" altLang="en-US" b="0" i="0" dirty="0">
                <a:solidFill>
                  <a:srgbClr val="1D1C1D"/>
                </a:solidFill>
                <a:effectLst/>
                <a:highlight>
                  <a:srgbClr val="F8F8F8"/>
                </a:highlight>
                <a:latin typeface="NotoSansJP"/>
              </a:rPr>
              <a:t>ここに示してあるのがそれぞれの役割です。</a:t>
            </a:r>
            <a:endParaRPr lang="en-US" altLang="ja-JP" b="0" i="0" dirty="0">
              <a:solidFill>
                <a:srgbClr val="1D1C1D"/>
              </a:solidFill>
              <a:effectLst/>
              <a:highlight>
                <a:srgbClr val="F8F8F8"/>
              </a:highlight>
              <a:latin typeface="NotoSansJP"/>
            </a:endParaRPr>
          </a:p>
          <a:p>
            <a:r>
              <a:rPr lang="ja-JP" altLang="en-US" b="0" i="0" dirty="0">
                <a:solidFill>
                  <a:srgbClr val="1D1C1D"/>
                </a:solidFill>
                <a:effectLst/>
                <a:highlight>
                  <a:srgbClr val="F8F8F8"/>
                </a:highlight>
                <a:latin typeface="NotoSansJP"/>
              </a:rPr>
              <a:t>◎</a:t>
            </a:r>
            <a:br>
              <a:rPr lang="ja-JP" altLang="en-US" dirty="0"/>
            </a:br>
            <a:r>
              <a:rPr lang="ja-JP" altLang="en-US" b="0" i="0" dirty="0">
                <a:solidFill>
                  <a:srgbClr val="1D1C1D"/>
                </a:solidFill>
                <a:effectLst/>
                <a:highlight>
                  <a:srgbClr val="F8F8F8"/>
                </a:highlight>
                <a:latin typeface="NotoSansJP"/>
              </a:rPr>
              <a:t>責任と役割を意識した行動の具体例としては、私の場合、機能担当だからあえて難しそうな機能</a:t>
            </a:r>
            <a:r>
              <a:rPr lang="en-US" altLang="ja-JP" b="0" i="0" dirty="0">
                <a:solidFill>
                  <a:srgbClr val="1D1C1D"/>
                </a:solidFill>
                <a:effectLst/>
                <a:highlight>
                  <a:srgbClr val="F8F8F8"/>
                </a:highlight>
                <a:latin typeface="NotoSansJP"/>
              </a:rPr>
              <a:t>(</a:t>
            </a:r>
            <a:r>
              <a:rPr lang="ja-JP" altLang="en-US" b="0" i="0" dirty="0">
                <a:solidFill>
                  <a:srgbClr val="1D1C1D"/>
                </a:solidFill>
                <a:effectLst/>
                <a:highlight>
                  <a:srgbClr val="F8F8F8"/>
                </a:highlight>
                <a:latin typeface="NotoSansJP"/>
              </a:rPr>
              <a:t>マニュアル機能</a:t>
            </a:r>
            <a:r>
              <a:rPr lang="en-US" altLang="ja-JP" b="0" i="0" dirty="0">
                <a:solidFill>
                  <a:srgbClr val="1D1C1D"/>
                </a:solidFill>
                <a:effectLst/>
                <a:highlight>
                  <a:srgbClr val="F8F8F8"/>
                </a:highlight>
                <a:latin typeface="NotoSansJP"/>
              </a:rPr>
              <a:t>)</a:t>
            </a:r>
            <a:r>
              <a:rPr lang="ja-JP" altLang="en-US" b="0" i="0" dirty="0">
                <a:solidFill>
                  <a:srgbClr val="1D1C1D"/>
                </a:solidFill>
                <a:effectLst/>
                <a:highlight>
                  <a:srgbClr val="F8F8F8"/>
                </a:highlight>
                <a:latin typeface="NotoSansJP"/>
              </a:rPr>
              <a:t>を担当しました。</a:t>
            </a:r>
            <a:br>
              <a:rPr lang="ja-JP" altLang="en-US" dirty="0"/>
            </a:br>
            <a:r>
              <a:rPr lang="ja-JP" altLang="en-US" b="0" i="0" dirty="0">
                <a:solidFill>
                  <a:srgbClr val="1D1C1D"/>
                </a:solidFill>
                <a:effectLst/>
                <a:highlight>
                  <a:srgbClr val="F8F8F8"/>
                </a:highlight>
                <a:latin typeface="NotoSansJP"/>
              </a:rPr>
              <a:t>このように、メンバーのそれぞれがチームの中での役割や意味を考えて、それに基づいて行動しました。</a:t>
            </a:r>
            <a:br>
              <a:rPr lang="ja-JP" altLang="en-US" dirty="0"/>
            </a:br>
            <a:r>
              <a:rPr lang="ja-JP" altLang="en-US" b="0" i="0" dirty="0">
                <a:solidFill>
                  <a:srgbClr val="1D1C1D"/>
                </a:solidFill>
                <a:effectLst/>
                <a:highlight>
                  <a:srgbClr val="F8F8F8"/>
                </a:highlight>
                <a:latin typeface="NotoSansJP"/>
              </a:rPr>
              <a:t>しかし、メンバー同士で助け合う姿勢というのは忘れずに、分からない部分は素直にチームに説明して問題の解決を目指しました。</a:t>
            </a:r>
            <a:endParaRPr kumimoji="1" lang="ja-JP" altLang="en-US" dirty="0"/>
          </a:p>
        </p:txBody>
      </p:sp>
      <p:sp>
        <p:nvSpPr>
          <p:cNvPr id="4" name="スライド番号プレースホルダー 3"/>
          <p:cNvSpPr>
            <a:spLocks noGrp="1"/>
          </p:cNvSpPr>
          <p:nvPr>
            <p:ph type="sldNum" sz="quarter" idx="5"/>
          </p:nvPr>
        </p:nvSpPr>
        <p:spPr/>
        <p:txBody>
          <a:bodyPr/>
          <a:lstStyle/>
          <a:p>
            <a:fld id="{EC615880-913A-49FA-AD00-24C149589833}" type="slidenum">
              <a:rPr kumimoji="1" lang="ja-JP" altLang="en-US" smtClean="0"/>
              <a:t>23</a:t>
            </a:fld>
            <a:endParaRPr kumimoji="1" lang="ja-JP" altLang="en-US"/>
          </a:p>
        </p:txBody>
      </p:sp>
    </p:spTree>
    <p:extLst>
      <p:ext uri="{BB962C8B-B14F-4D97-AF65-F5344CB8AC3E}">
        <p14:creationId xmlns:p14="http://schemas.microsoft.com/office/powerpoint/2010/main" val="36330577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i="0" dirty="0">
                <a:solidFill>
                  <a:srgbClr val="1D1C1D"/>
                </a:solidFill>
                <a:effectLst/>
                <a:highlight>
                  <a:srgbClr val="F8F8F8"/>
                </a:highlight>
                <a:latin typeface="NotoSansJP"/>
              </a:rPr>
              <a:t>2</a:t>
            </a:r>
            <a:r>
              <a:rPr lang="ja-JP" altLang="en-US" b="0" i="0" dirty="0">
                <a:solidFill>
                  <a:srgbClr val="1D1C1D"/>
                </a:solidFill>
                <a:effectLst/>
                <a:highlight>
                  <a:srgbClr val="F8F8F8"/>
                </a:highlight>
                <a:latin typeface="NotoSansJP"/>
              </a:rPr>
              <a:t>つ目は、情報共有方法の改善です。</a:t>
            </a:r>
            <a:br>
              <a:rPr lang="ja-JP" altLang="en-US" dirty="0"/>
            </a:br>
            <a:r>
              <a:rPr lang="ja-JP" altLang="en-US" b="0" i="0" dirty="0">
                <a:solidFill>
                  <a:srgbClr val="1D1C1D"/>
                </a:solidFill>
                <a:effectLst/>
                <a:highlight>
                  <a:srgbClr val="F8F8F8"/>
                </a:highlight>
                <a:latin typeface="NotoSansJP"/>
              </a:rPr>
              <a:t>開発演習が始まったころ、私たちはワードファイルで議事録をとっていました。</a:t>
            </a:r>
            <a:br>
              <a:rPr lang="ja-JP" altLang="en-US" dirty="0"/>
            </a:br>
            <a:r>
              <a:rPr lang="ja-JP" altLang="en-US" b="0" i="0" dirty="0">
                <a:solidFill>
                  <a:srgbClr val="1D1C1D"/>
                </a:solidFill>
                <a:effectLst/>
                <a:highlight>
                  <a:srgbClr val="F8F8F8"/>
                </a:highlight>
                <a:latin typeface="NotoSansJP"/>
              </a:rPr>
              <a:t>しかし、「議事録係しかその場でドキュメントをみられないこと」や「口頭のみの情報共有になること」が原因となり、メンバー間の認識のズレが大きな問題でした。</a:t>
            </a:r>
            <a:br>
              <a:rPr lang="ja-JP" altLang="en-US" dirty="0"/>
            </a:br>
            <a:r>
              <a:rPr lang="ja-JP" altLang="en-US" b="0" i="0" dirty="0">
                <a:solidFill>
                  <a:srgbClr val="1D1C1D"/>
                </a:solidFill>
                <a:effectLst/>
                <a:highlight>
                  <a:srgbClr val="F8F8F8"/>
                </a:highlight>
                <a:latin typeface="NotoSansJP"/>
              </a:rPr>
              <a:t>また、技術の部分で説明をするのですが、私たちは全員が</a:t>
            </a:r>
            <a:r>
              <a:rPr lang="en-US" altLang="ja-JP" b="0" i="0" dirty="0">
                <a:solidFill>
                  <a:srgbClr val="1D1C1D"/>
                </a:solidFill>
                <a:effectLst/>
                <a:highlight>
                  <a:srgbClr val="F8F8F8"/>
                </a:highlight>
                <a:latin typeface="NotoSansJP"/>
              </a:rPr>
              <a:t>DAO</a:t>
            </a:r>
            <a:r>
              <a:rPr lang="ja-JP" altLang="en-US" b="0" i="0" dirty="0">
                <a:solidFill>
                  <a:srgbClr val="1D1C1D"/>
                </a:solidFill>
                <a:effectLst/>
                <a:highlight>
                  <a:srgbClr val="F8F8F8"/>
                </a:highlight>
                <a:latin typeface="NotoSansJP"/>
              </a:rPr>
              <a:t>やサーブレットなどのファイルに取り組むという進め方をしていたので、「全員が共通認識を持つこと」はとても重要でした。</a:t>
            </a:r>
            <a:br>
              <a:rPr lang="ja-JP" altLang="en-US" dirty="0"/>
            </a:br>
            <a:r>
              <a:rPr lang="ja-JP" altLang="en-US" dirty="0"/>
              <a:t>◎</a:t>
            </a:r>
            <a:r>
              <a:rPr lang="ja-JP" altLang="en-US" b="0" i="0" dirty="0">
                <a:solidFill>
                  <a:srgbClr val="1D1C1D"/>
                </a:solidFill>
                <a:effectLst/>
                <a:highlight>
                  <a:srgbClr val="F8F8F8"/>
                </a:highlight>
                <a:latin typeface="NotoSansJP"/>
              </a:rPr>
              <a:t>こうした状況を解決するために、私たちは</a:t>
            </a:r>
            <a:r>
              <a:rPr lang="en-US" altLang="ja-JP" b="0" i="0" dirty="0">
                <a:solidFill>
                  <a:srgbClr val="1D1C1D"/>
                </a:solidFill>
                <a:effectLst/>
                <a:highlight>
                  <a:srgbClr val="F8F8F8"/>
                </a:highlight>
                <a:latin typeface="NotoSansJP"/>
              </a:rPr>
              <a:t>Google</a:t>
            </a:r>
            <a:r>
              <a:rPr lang="ja-JP" altLang="en-US" b="0" i="0" dirty="0">
                <a:solidFill>
                  <a:srgbClr val="1D1C1D"/>
                </a:solidFill>
                <a:effectLst/>
                <a:highlight>
                  <a:srgbClr val="F8F8F8"/>
                </a:highlight>
                <a:latin typeface="NotoSansJP"/>
              </a:rPr>
              <a:t>のドキュメントやスプレッドシートをとりいれました。</a:t>
            </a:r>
            <a:endParaRPr lang="en-US" altLang="ja-JP" b="0" i="0" dirty="0">
              <a:solidFill>
                <a:srgbClr val="1D1C1D"/>
              </a:solidFill>
              <a:effectLst/>
              <a:highlight>
                <a:srgbClr val="F8F8F8"/>
              </a:highlight>
              <a:latin typeface="NotoSansJP"/>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b="0" i="0" dirty="0">
              <a:solidFill>
                <a:srgbClr val="1D1C1D"/>
              </a:solidFill>
              <a:effectLst/>
              <a:highlight>
                <a:srgbClr val="F8F8F8"/>
              </a:highlight>
              <a:latin typeface="NotoSansJP"/>
            </a:endParaRPr>
          </a:p>
        </p:txBody>
      </p:sp>
      <p:sp>
        <p:nvSpPr>
          <p:cNvPr id="4" name="スライド番号プレースホルダー 3"/>
          <p:cNvSpPr>
            <a:spLocks noGrp="1"/>
          </p:cNvSpPr>
          <p:nvPr>
            <p:ph type="sldNum" sz="quarter" idx="5"/>
          </p:nvPr>
        </p:nvSpPr>
        <p:spPr/>
        <p:txBody>
          <a:bodyPr/>
          <a:lstStyle/>
          <a:p>
            <a:fld id="{EC615880-913A-49FA-AD00-24C149589833}" type="slidenum">
              <a:rPr kumimoji="1" lang="ja-JP" altLang="en-US" smtClean="0"/>
              <a:t>24</a:t>
            </a:fld>
            <a:endParaRPr kumimoji="1" lang="ja-JP" altLang="en-US"/>
          </a:p>
        </p:txBody>
      </p:sp>
    </p:spTree>
    <p:extLst>
      <p:ext uri="{BB962C8B-B14F-4D97-AF65-F5344CB8AC3E}">
        <p14:creationId xmlns:p14="http://schemas.microsoft.com/office/powerpoint/2010/main" val="25041470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i="0" dirty="0">
                <a:solidFill>
                  <a:srgbClr val="1D1C1D"/>
                </a:solidFill>
                <a:effectLst/>
                <a:highlight>
                  <a:srgbClr val="F8F8F8"/>
                </a:highlight>
                <a:latin typeface="NotoSansJP"/>
              </a:rPr>
              <a:t>2</a:t>
            </a:r>
            <a:r>
              <a:rPr lang="ja-JP" altLang="en-US" b="0" i="0" dirty="0">
                <a:solidFill>
                  <a:srgbClr val="1D1C1D"/>
                </a:solidFill>
                <a:effectLst/>
                <a:highlight>
                  <a:srgbClr val="F8F8F8"/>
                </a:highlight>
                <a:latin typeface="NotoSansJP"/>
              </a:rPr>
              <a:t>つ目は、情報共有方法の改善です。</a:t>
            </a:r>
            <a:br>
              <a:rPr lang="ja-JP" altLang="en-US" dirty="0"/>
            </a:br>
            <a:r>
              <a:rPr lang="ja-JP" altLang="en-US" b="0" i="0" dirty="0">
                <a:solidFill>
                  <a:srgbClr val="1D1C1D"/>
                </a:solidFill>
                <a:effectLst/>
                <a:highlight>
                  <a:srgbClr val="F8F8F8"/>
                </a:highlight>
                <a:latin typeface="NotoSansJP"/>
              </a:rPr>
              <a:t>開発演習が始まったころ、私たちはワードファイルで議事録をとっていました。</a:t>
            </a:r>
            <a:br>
              <a:rPr lang="ja-JP" altLang="en-US" dirty="0"/>
            </a:br>
            <a:r>
              <a:rPr lang="ja-JP" altLang="en-US" b="0" i="0" dirty="0">
                <a:solidFill>
                  <a:srgbClr val="1D1C1D"/>
                </a:solidFill>
                <a:effectLst/>
                <a:highlight>
                  <a:srgbClr val="F8F8F8"/>
                </a:highlight>
                <a:latin typeface="NotoSansJP"/>
              </a:rPr>
              <a:t>しかし、「議事録係しかその場でドキュメントをみられないこと」や「口頭のみの情報共有になること」が原因となり、メンバー間の認識のズレが大きな問題でした。</a:t>
            </a:r>
            <a:br>
              <a:rPr lang="ja-JP" altLang="en-US" dirty="0"/>
            </a:br>
            <a:r>
              <a:rPr lang="ja-JP" altLang="en-US" b="0" i="0" dirty="0">
                <a:solidFill>
                  <a:srgbClr val="1D1C1D"/>
                </a:solidFill>
                <a:effectLst/>
                <a:highlight>
                  <a:srgbClr val="F8F8F8"/>
                </a:highlight>
                <a:latin typeface="NotoSansJP"/>
              </a:rPr>
              <a:t>また、技術の部分で説明をするのですが、私たちは全員が</a:t>
            </a:r>
            <a:r>
              <a:rPr lang="en-US" altLang="ja-JP" b="0" i="0" dirty="0">
                <a:solidFill>
                  <a:srgbClr val="1D1C1D"/>
                </a:solidFill>
                <a:effectLst/>
                <a:highlight>
                  <a:srgbClr val="F8F8F8"/>
                </a:highlight>
                <a:latin typeface="NotoSansJP"/>
              </a:rPr>
              <a:t>DAO</a:t>
            </a:r>
            <a:r>
              <a:rPr lang="ja-JP" altLang="en-US" b="0" i="0" dirty="0">
                <a:solidFill>
                  <a:srgbClr val="1D1C1D"/>
                </a:solidFill>
                <a:effectLst/>
                <a:highlight>
                  <a:srgbClr val="F8F8F8"/>
                </a:highlight>
                <a:latin typeface="NotoSansJP"/>
              </a:rPr>
              <a:t>やサーブレットなどのファイルに取り組むという進め方をしていたので、「全員が共通認識を持つこと」はとても重要でした。</a:t>
            </a:r>
            <a:br>
              <a:rPr lang="ja-JP" altLang="en-US" dirty="0"/>
            </a:br>
            <a:r>
              <a:rPr lang="ja-JP" altLang="en-US" b="0" i="0" dirty="0">
                <a:solidFill>
                  <a:srgbClr val="1D1C1D"/>
                </a:solidFill>
                <a:effectLst/>
                <a:highlight>
                  <a:srgbClr val="F8F8F8"/>
                </a:highlight>
                <a:latin typeface="NotoSansJP"/>
              </a:rPr>
              <a:t>こうした状況を解決するために、私たちは</a:t>
            </a:r>
            <a:r>
              <a:rPr lang="en-US" altLang="ja-JP" b="0" i="0" dirty="0">
                <a:solidFill>
                  <a:srgbClr val="1D1C1D"/>
                </a:solidFill>
                <a:effectLst/>
                <a:highlight>
                  <a:srgbClr val="F8F8F8"/>
                </a:highlight>
                <a:latin typeface="NotoSansJP"/>
              </a:rPr>
              <a:t>Google</a:t>
            </a:r>
            <a:r>
              <a:rPr lang="ja-JP" altLang="en-US" b="0" i="0" dirty="0">
                <a:solidFill>
                  <a:srgbClr val="1D1C1D"/>
                </a:solidFill>
                <a:effectLst/>
                <a:highlight>
                  <a:srgbClr val="F8F8F8"/>
                </a:highlight>
                <a:latin typeface="NotoSansJP"/>
              </a:rPr>
              <a:t>のドキュメントやスプレッドシートをとりいれました。</a:t>
            </a:r>
            <a:endParaRPr lang="en-US" altLang="ja-JP" b="0" i="0" dirty="0">
              <a:solidFill>
                <a:srgbClr val="1D1C1D"/>
              </a:solidFill>
              <a:effectLst/>
              <a:highlight>
                <a:srgbClr val="F8F8F8"/>
              </a:highlight>
              <a:latin typeface="NotoSansJP"/>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1D1C1D"/>
                </a:solidFill>
                <a:effectLst/>
                <a:highlight>
                  <a:srgbClr val="F8F8F8"/>
                </a:highlight>
                <a:latin typeface="NotoSansJP"/>
              </a:rPr>
              <a:t>◎</a:t>
            </a:r>
            <a:endParaRPr lang="en-US" altLang="ja-JP" b="0" i="0" dirty="0">
              <a:solidFill>
                <a:srgbClr val="1D1C1D"/>
              </a:solidFill>
              <a:effectLst/>
              <a:highlight>
                <a:srgbClr val="F8F8F8"/>
              </a:highlight>
              <a:latin typeface="NotoSansJP"/>
            </a:endParaRPr>
          </a:p>
        </p:txBody>
      </p:sp>
      <p:sp>
        <p:nvSpPr>
          <p:cNvPr id="4" name="スライド番号プレースホルダー 3"/>
          <p:cNvSpPr>
            <a:spLocks noGrp="1"/>
          </p:cNvSpPr>
          <p:nvPr>
            <p:ph type="sldNum" sz="quarter" idx="5"/>
          </p:nvPr>
        </p:nvSpPr>
        <p:spPr/>
        <p:txBody>
          <a:bodyPr/>
          <a:lstStyle/>
          <a:p>
            <a:fld id="{EC615880-913A-49FA-AD00-24C149589833}" type="slidenum">
              <a:rPr kumimoji="1" lang="ja-JP" altLang="en-US" smtClean="0"/>
              <a:t>25</a:t>
            </a:fld>
            <a:endParaRPr kumimoji="1" lang="ja-JP" altLang="en-US"/>
          </a:p>
        </p:txBody>
      </p:sp>
    </p:spTree>
    <p:extLst>
      <p:ext uri="{BB962C8B-B14F-4D97-AF65-F5344CB8AC3E}">
        <p14:creationId xmlns:p14="http://schemas.microsoft.com/office/powerpoint/2010/main" val="14909576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1D1C1D"/>
                </a:solidFill>
                <a:effectLst/>
                <a:highlight>
                  <a:srgbClr val="F8F8F8"/>
                </a:highlight>
                <a:latin typeface="NotoSansJP"/>
              </a:rPr>
              <a:t>こちらがその具体例です。</a:t>
            </a:r>
            <a:br>
              <a:rPr lang="ja-JP" altLang="en-US" dirty="0"/>
            </a:br>
            <a:r>
              <a:rPr lang="ja-JP" altLang="en-US" b="0" i="0" dirty="0">
                <a:solidFill>
                  <a:srgbClr val="1D1C1D"/>
                </a:solidFill>
                <a:effectLst/>
                <a:highlight>
                  <a:srgbClr val="F8F8F8"/>
                </a:highlight>
                <a:latin typeface="NotoSansJP"/>
              </a:rPr>
              <a:t>チームの決定事項や課題などの正しい情報を、</a:t>
            </a:r>
            <a:endParaRPr lang="en-US" altLang="ja-JP" b="0" i="0" dirty="0">
              <a:solidFill>
                <a:srgbClr val="1D1C1D"/>
              </a:solidFill>
              <a:effectLst/>
              <a:highlight>
                <a:srgbClr val="F8F8F8"/>
              </a:highlight>
              <a:latin typeface="NotoSansJP"/>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1D1C1D"/>
                </a:solidFill>
                <a:effectLst/>
                <a:highlight>
                  <a:srgbClr val="F8F8F8"/>
                </a:highlight>
                <a:latin typeface="NotoSansJP"/>
              </a:rPr>
              <a:t>◎</a:t>
            </a:r>
            <a:endParaRPr lang="en-US" altLang="ja-JP" b="0" i="0" dirty="0">
              <a:solidFill>
                <a:srgbClr val="1D1C1D"/>
              </a:solidFill>
              <a:effectLst/>
              <a:highlight>
                <a:srgbClr val="F8F8F8"/>
              </a:highlight>
              <a:latin typeface="NotoSansJP"/>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1D1C1D"/>
                </a:solidFill>
                <a:effectLst/>
                <a:highlight>
                  <a:srgbClr val="F8F8F8"/>
                </a:highlight>
                <a:latin typeface="NotoSansJP"/>
              </a:rPr>
              <a:t>それぞれがリアルタイムで確認・編集できる環境を整えることで、全員が共通認識を持つことを実現しました。</a:t>
            </a:r>
            <a:endParaRPr kumimoji="1" lang="ja-JP" altLang="en-US" dirty="0"/>
          </a:p>
        </p:txBody>
      </p:sp>
      <p:sp>
        <p:nvSpPr>
          <p:cNvPr id="4" name="スライド番号プレースホルダー 3"/>
          <p:cNvSpPr>
            <a:spLocks noGrp="1"/>
          </p:cNvSpPr>
          <p:nvPr>
            <p:ph type="sldNum" sz="quarter" idx="5"/>
          </p:nvPr>
        </p:nvSpPr>
        <p:spPr/>
        <p:txBody>
          <a:bodyPr/>
          <a:lstStyle/>
          <a:p>
            <a:fld id="{EC615880-913A-49FA-AD00-24C149589833}" type="slidenum">
              <a:rPr kumimoji="1" lang="ja-JP" altLang="en-US" smtClean="0"/>
              <a:t>26</a:t>
            </a:fld>
            <a:endParaRPr kumimoji="1" lang="ja-JP" altLang="en-US"/>
          </a:p>
        </p:txBody>
      </p:sp>
    </p:spTree>
    <p:extLst>
      <p:ext uri="{BB962C8B-B14F-4D97-AF65-F5344CB8AC3E}">
        <p14:creationId xmlns:p14="http://schemas.microsoft.com/office/powerpoint/2010/main" val="12102904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D1C1D"/>
                </a:solidFill>
                <a:effectLst/>
                <a:highlight>
                  <a:srgbClr val="F8F8F8"/>
                </a:highlight>
                <a:latin typeface="NotoSansJP"/>
              </a:rPr>
              <a:t>最後は、“相手に伝わりやすい言語化”です。</a:t>
            </a:r>
            <a:br>
              <a:rPr lang="ja-JP" altLang="en-US" dirty="0"/>
            </a:br>
            <a:r>
              <a:rPr lang="ja-JP" altLang="en-US" b="0" i="0" dirty="0">
                <a:solidFill>
                  <a:srgbClr val="1D1C1D"/>
                </a:solidFill>
                <a:effectLst/>
                <a:highlight>
                  <a:srgbClr val="F8F8F8"/>
                </a:highlight>
                <a:latin typeface="NotoSansJP"/>
              </a:rPr>
              <a:t>こちらも、</a:t>
            </a:r>
            <a:r>
              <a:rPr lang="en-US" altLang="ja-JP" b="0" i="0" dirty="0">
                <a:solidFill>
                  <a:srgbClr val="1D1C1D"/>
                </a:solidFill>
                <a:effectLst/>
                <a:highlight>
                  <a:srgbClr val="F8F8F8"/>
                </a:highlight>
                <a:latin typeface="NotoSansJP"/>
              </a:rPr>
              <a:t>6</a:t>
            </a:r>
            <a:r>
              <a:rPr lang="ja-JP" altLang="en-US" b="0" i="0" dirty="0">
                <a:solidFill>
                  <a:srgbClr val="1D1C1D"/>
                </a:solidFill>
                <a:effectLst/>
                <a:highlight>
                  <a:srgbClr val="F8F8F8"/>
                </a:highlight>
                <a:latin typeface="NotoSansJP"/>
              </a:rPr>
              <a:t>月のはじめの頃は</a:t>
            </a:r>
            <a:r>
              <a:rPr lang="en-US" altLang="ja-JP" b="0" i="0" dirty="0">
                <a:solidFill>
                  <a:srgbClr val="1D1C1D"/>
                </a:solidFill>
                <a:effectLst/>
                <a:highlight>
                  <a:srgbClr val="F8F8F8"/>
                </a:highlight>
                <a:latin typeface="NotoSansJP"/>
              </a:rPr>
              <a:t>zoom</a:t>
            </a:r>
            <a:r>
              <a:rPr lang="ja-JP" altLang="en-US" b="0" i="0" dirty="0">
                <a:solidFill>
                  <a:srgbClr val="1D1C1D"/>
                </a:solidFill>
                <a:effectLst/>
                <a:highlight>
                  <a:srgbClr val="F8F8F8"/>
                </a:highlight>
                <a:latin typeface="NotoSansJP"/>
              </a:rPr>
              <a:t>上でも口頭のみの質問をしたり、聞きたいことがまとまっていない状態の抽象的な質問をするメンバーが多い状況でした。</a:t>
            </a:r>
            <a:br>
              <a:rPr lang="ja-JP" altLang="en-US" dirty="0"/>
            </a:br>
            <a:r>
              <a:rPr lang="ja-JP" altLang="en-US" b="0" i="0" dirty="0">
                <a:solidFill>
                  <a:srgbClr val="1D1C1D"/>
                </a:solidFill>
                <a:effectLst/>
                <a:highlight>
                  <a:srgbClr val="F8F8F8"/>
                </a:highlight>
                <a:latin typeface="NotoSansJP"/>
              </a:rPr>
              <a:t>しかし、こうした状況では相手に聞きたいことが伝わりにくく、問題を解決するために非常に時間がかかってしまうため、「相手に伝わる言語化をすること」が大きな課題だと考えました。</a:t>
            </a:r>
            <a:endParaRPr lang="en-US" altLang="ja-JP" b="0" i="0" dirty="0">
              <a:solidFill>
                <a:srgbClr val="1D1C1D"/>
              </a:solidFill>
              <a:effectLst/>
              <a:highlight>
                <a:srgbClr val="F8F8F8"/>
              </a:highlight>
              <a:latin typeface="NotoSansJP"/>
            </a:endParaRPr>
          </a:p>
          <a:p>
            <a:r>
              <a:rPr lang="ja-JP" altLang="en-US" b="0" i="0" dirty="0">
                <a:solidFill>
                  <a:srgbClr val="1D1C1D"/>
                </a:solidFill>
                <a:effectLst/>
                <a:highlight>
                  <a:srgbClr val="F8F8F8"/>
                </a:highlight>
                <a:latin typeface="NotoSansJP"/>
              </a:rPr>
              <a:t>◎</a:t>
            </a:r>
            <a:br>
              <a:rPr lang="ja-JP" altLang="en-US" dirty="0"/>
            </a:br>
            <a:r>
              <a:rPr lang="ja-JP" altLang="en-US" b="0" i="0" dirty="0">
                <a:solidFill>
                  <a:srgbClr val="1D1C1D"/>
                </a:solidFill>
                <a:effectLst/>
                <a:highlight>
                  <a:srgbClr val="F8F8F8"/>
                </a:highlight>
                <a:latin typeface="NotoSansJP"/>
              </a:rPr>
              <a:t>そのため、私たちは「画面共有の徹底」「考えをまとめてから具体的な質問をする」など、“相手に伝わる言語化”を実践し、チームとして問題を解決することを実現しました。</a:t>
            </a:r>
            <a:endParaRPr lang="en-US" altLang="ja-JP" b="0" i="0" dirty="0">
              <a:solidFill>
                <a:srgbClr val="1D1C1D"/>
              </a:solidFill>
              <a:effectLst/>
              <a:highlight>
                <a:srgbClr val="FFFFFF"/>
              </a:highlight>
              <a:latin typeface="NotoSansJP"/>
            </a:endParaRPr>
          </a:p>
        </p:txBody>
      </p:sp>
      <p:sp>
        <p:nvSpPr>
          <p:cNvPr id="4" name="スライド番号プレースホルダー 3"/>
          <p:cNvSpPr>
            <a:spLocks noGrp="1"/>
          </p:cNvSpPr>
          <p:nvPr>
            <p:ph type="sldNum" sz="quarter" idx="5"/>
          </p:nvPr>
        </p:nvSpPr>
        <p:spPr/>
        <p:txBody>
          <a:bodyPr/>
          <a:lstStyle/>
          <a:p>
            <a:fld id="{EC615880-913A-49FA-AD00-24C149589833}" type="slidenum">
              <a:rPr kumimoji="1" lang="ja-JP" altLang="en-US" smtClean="0"/>
              <a:t>27</a:t>
            </a:fld>
            <a:endParaRPr kumimoji="1" lang="ja-JP" altLang="en-US"/>
          </a:p>
        </p:txBody>
      </p:sp>
    </p:spTree>
    <p:extLst>
      <p:ext uri="{BB962C8B-B14F-4D97-AF65-F5344CB8AC3E}">
        <p14:creationId xmlns:p14="http://schemas.microsoft.com/office/powerpoint/2010/main" val="5571446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D1C1D"/>
                </a:solidFill>
                <a:effectLst/>
                <a:highlight>
                  <a:srgbClr val="F8F8F8"/>
                </a:highlight>
                <a:latin typeface="NotoSansJP"/>
              </a:rPr>
              <a:t>◎</a:t>
            </a:r>
            <a:endParaRPr lang="en-US" altLang="ja-JP" b="0" i="0" dirty="0">
              <a:solidFill>
                <a:srgbClr val="1D1C1D"/>
              </a:solidFill>
              <a:effectLst/>
              <a:highlight>
                <a:srgbClr val="F8F8F8"/>
              </a:highlight>
              <a:latin typeface="NotoSansJP"/>
            </a:endParaRPr>
          </a:p>
          <a:p>
            <a:r>
              <a:rPr lang="ja-JP" altLang="en-US" b="0" i="0" dirty="0">
                <a:solidFill>
                  <a:srgbClr val="1D1C1D"/>
                </a:solidFill>
                <a:effectLst/>
                <a:highlight>
                  <a:srgbClr val="F8F8F8"/>
                </a:highlight>
                <a:latin typeface="NotoSansJP"/>
              </a:rPr>
              <a:t>これまでに述べた</a:t>
            </a:r>
            <a:r>
              <a:rPr lang="en-US" altLang="ja-JP" b="0" i="0" dirty="0">
                <a:solidFill>
                  <a:srgbClr val="1D1C1D"/>
                </a:solidFill>
                <a:effectLst/>
                <a:highlight>
                  <a:srgbClr val="F8F8F8"/>
                </a:highlight>
                <a:latin typeface="NotoSansJP"/>
              </a:rPr>
              <a:t>3</a:t>
            </a:r>
            <a:r>
              <a:rPr lang="ja-JP" altLang="en-US" b="0" i="0" dirty="0">
                <a:solidFill>
                  <a:srgbClr val="1D1C1D"/>
                </a:solidFill>
                <a:effectLst/>
                <a:highlight>
                  <a:srgbClr val="F8F8F8"/>
                </a:highlight>
                <a:latin typeface="NotoSansJP"/>
              </a:rPr>
              <a:t>つのことにより、</a:t>
            </a:r>
            <a:br>
              <a:rPr lang="ja-JP" altLang="en-US" dirty="0"/>
            </a:br>
            <a:r>
              <a:rPr lang="ja-JP" altLang="en-US" b="0" i="0" dirty="0">
                <a:solidFill>
                  <a:srgbClr val="1D1C1D"/>
                </a:solidFill>
                <a:effectLst/>
                <a:highlight>
                  <a:srgbClr val="F8F8F8"/>
                </a:highlight>
                <a:latin typeface="NotoSansJP"/>
              </a:rPr>
              <a:t>配属後もチームとして仕事をする上で必ず求められるチーム力を１か月の研修で学び、向上させることができました。</a:t>
            </a:r>
            <a:br>
              <a:rPr lang="ja-JP" altLang="en-US" dirty="0"/>
            </a:br>
            <a:r>
              <a:rPr lang="ja-JP" altLang="en-US" b="0" i="0" dirty="0">
                <a:solidFill>
                  <a:srgbClr val="1D1C1D"/>
                </a:solidFill>
                <a:effectLst/>
                <a:highlight>
                  <a:srgbClr val="F8F8F8"/>
                </a:highlight>
                <a:latin typeface="NotoSansJP"/>
              </a:rPr>
              <a:t>チーム力については以上です。</a:t>
            </a:r>
            <a:endParaRPr kumimoji="1" lang="ja-JP" altLang="en-US" dirty="0"/>
          </a:p>
        </p:txBody>
      </p:sp>
      <p:sp>
        <p:nvSpPr>
          <p:cNvPr id="4" name="スライド番号プレースホルダー 3"/>
          <p:cNvSpPr>
            <a:spLocks noGrp="1"/>
          </p:cNvSpPr>
          <p:nvPr>
            <p:ph type="sldNum" sz="quarter" idx="5"/>
          </p:nvPr>
        </p:nvSpPr>
        <p:spPr/>
        <p:txBody>
          <a:bodyPr/>
          <a:lstStyle/>
          <a:p>
            <a:fld id="{EC615880-913A-49FA-AD00-24C149589833}" type="slidenum">
              <a:rPr kumimoji="1" lang="ja-JP" altLang="en-US" smtClean="0"/>
              <a:t>28</a:t>
            </a:fld>
            <a:endParaRPr kumimoji="1" lang="ja-JP" altLang="en-US"/>
          </a:p>
        </p:txBody>
      </p:sp>
    </p:spTree>
    <p:extLst>
      <p:ext uri="{BB962C8B-B14F-4D97-AF65-F5344CB8AC3E}">
        <p14:creationId xmlns:p14="http://schemas.microsoft.com/office/powerpoint/2010/main" val="22352518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D1C1D"/>
                </a:solidFill>
                <a:effectLst/>
                <a:highlight>
                  <a:srgbClr val="F8F8F8"/>
                </a:highlight>
                <a:latin typeface="NotoSansJP"/>
              </a:rPr>
              <a:t>まず最初に</a:t>
            </a:r>
            <a:endParaRPr lang="en-US" altLang="ja-JP" b="0" i="0" dirty="0">
              <a:solidFill>
                <a:srgbClr val="1D1C1D"/>
              </a:solidFill>
              <a:effectLst/>
              <a:highlight>
                <a:srgbClr val="F8F8F8"/>
              </a:highlight>
              <a:latin typeface="NotoSansJP"/>
            </a:endParaRPr>
          </a:p>
          <a:p>
            <a:r>
              <a:rPr lang="ja-JP" altLang="en-US" b="0" i="0" dirty="0">
                <a:solidFill>
                  <a:srgbClr val="1D1C1D"/>
                </a:solidFill>
                <a:effectLst/>
                <a:highlight>
                  <a:srgbClr val="F8F8F8"/>
                </a:highlight>
                <a:latin typeface="NotoSansJP"/>
              </a:rPr>
              <a:t>◎</a:t>
            </a:r>
            <a:endParaRPr lang="en-US" altLang="ja-JP" b="0" i="0" dirty="0">
              <a:solidFill>
                <a:srgbClr val="1D1C1D"/>
              </a:solidFill>
              <a:effectLst/>
              <a:highlight>
                <a:srgbClr val="F8F8F8"/>
              </a:highlight>
              <a:latin typeface="NotoSansJP"/>
            </a:endParaRPr>
          </a:p>
          <a:p>
            <a:r>
              <a:rPr lang="ja-JP" altLang="en-US" b="0" i="0" dirty="0">
                <a:solidFill>
                  <a:srgbClr val="1D1C1D"/>
                </a:solidFill>
                <a:effectLst/>
                <a:highlight>
                  <a:srgbClr val="F8F8F8"/>
                </a:highlight>
                <a:latin typeface="NotoSansJP"/>
              </a:rPr>
              <a:t>自分たちのチームは演習前と比べて自身の技術力が向上したと思いますか？</a:t>
            </a:r>
            <a:br>
              <a:rPr lang="ja-JP" altLang="en-US" dirty="0"/>
            </a:br>
            <a:r>
              <a:rPr lang="ja-JP" altLang="en-US" b="0" i="0" dirty="0">
                <a:solidFill>
                  <a:srgbClr val="1D1C1D"/>
                </a:solidFill>
                <a:effectLst/>
                <a:highlight>
                  <a:srgbClr val="F8F8F8"/>
                </a:highlight>
                <a:latin typeface="NotoSansJP"/>
              </a:rPr>
              <a:t>というアンケートを取りました。</a:t>
            </a:r>
            <a:endParaRPr lang="en-US" altLang="ja-JP" b="0" i="0" dirty="0">
              <a:solidFill>
                <a:srgbClr val="1D1C1D"/>
              </a:solidFill>
              <a:effectLst/>
              <a:highlight>
                <a:srgbClr val="F8F8F8"/>
              </a:highlight>
              <a:latin typeface="NotoSansJP"/>
            </a:endParaRPr>
          </a:p>
          <a:p>
            <a:r>
              <a:rPr lang="ja-JP" altLang="en-US" b="0" i="0" dirty="0">
                <a:solidFill>
                  <a:srgbClr val="1D1C1D"/>
                </a:solidFill>
                <a:effectLst/>
                <a:highlight>
                  <a:srgbClr val="F8F8F8"/>
                </a:highlight>
                <a:latin typeface="NotoSansJP"/>
              </a:rPr>
              <a:t>◎</a:t>
            </a:r>
            <a:endParaRPr lang="en-US" altLang="ja-JP" b="0" i="0" dirty="0">
              <a:solidFill>
                <a:srgbClr val="1D1C1D"/>
              </a:solidFill>
              <a:effectLst/>
              <a:highlight>
                <a:srgbClr val="F8F8F8"/>
              </a:highlight>
              <a:latin typeface="NotoSansJP"/>
            </a:endParaRPr>
          </a:p>
          <a:p>
            <a:r>
              <a:rPr lang="ja-JP" altLang="en-US" b="0" i="0" dirty="0">
                <a:solidFill>
                  <a:srgbClr val="1D1C1D"/>
                </a:solidFill>
                <a:effectLst/>
                <a:highlight>
                  <a:srgbClr val="F8F8F8"/>
                </a:highlight>
                <a:latin typeface="NotoSansJP"/>
              </a:rPr>
              <a:t>すると、なんと全員が技術力の向上を実感した。という結果が出ました。</a:t>
            </a:r>
            <a:br>
              <a:rPr lang="ja-JP" altLang="en-US" dirty="0"/>
            </a:br>
            <a:r>
              <a:rPr lang="ja-JP" altLang="en-US" b="0" i="0" dirty="0">
                <a:solidFill>
                  <a:srgbClr val="1D1C1D"/>
                </a:solidFill>
                <a:effectLst/>
                <a:highlight>
                  <a:srgbClr val="F8F8F8"/>
                </a:highlight>
                <a:latin typeface="NotoSansJP"/>
              </a:rPr>
              <a:t>なのでそこに至った経緯からお伝えしたいと思います。</a:t>
            </a:r>
            <a:br>
              <a:rPr lang="ja-JP" altLang="en-US" dirty="0"/>
            </a:br>
            <a:r>
              <a:rPr lang="ja-JP" altLang="en-US" b="0" i="0" dirty="0">
                <a:solidFill>
                  <a:srgbClr val="1D1C1D"/>
                </a:solidFill>
                <a:effectLst/>
                <a:highlight>
                  <a:srgbClr val="F8F8F8"/>
                </a:highlight>
                <a:latin typeface="NotoSansJP"/>
              </a:rPr>
              <a:t>私たちのチームは開発をする流れのベースを決めました。そのうえでこだわった点が二点あります。★</a:t>
            </a:r>
            <a:endParaRPr lang="en-US" altLang="ja-JP" b="0" i="0" dirty="0">
              <a:solidFill>
                <a:srgbClr val="1D1C1D"/>
              </a:solidFill>
              <a:effectLst/>
              <a:highlight>
                <a:srgbClr val="F8F8F8"/>
              </a:highlight>
              <a:latin typeface="NotoSansJP"/>
            </a:endParaRPr>
          </a:p>
        </p:txBody>
      </p:sp>
      <p:sp>
        <p:nvSpPr>
          <p:cNvPr id="4" name="スライド番号プレースホルダー 3"/>
          <p:cNvSpPr>
            <a:spLocks noGrp="1"/>
          </p:cNvSpPr>
          <p:nvPr>
            <p:ph type="sldNum" sz="quarter" idx="5"/>
          </p:nvPr>
        </p:nvSpPr>
        <p:spPr/>
        <p:txBody>
          <a:bodyPr/>
          <a:lstStyle/>
          <a:p>
            <a:fld id="{EC615880-913A-49FA-AD00-24C149589833}" type="slidenum">
              <a:rPr kumimoji="1" lang="ja-JP" altLang="en-US" smtClean="0"/>
              <a:t>29</a:t>
            </a:fld>
            <a:endParaRPr kumimoji="1" lang="ja-JP" altLang="en-US"/>
          </a:p>
        </p:txBody>
      </p:sp>
    </p:spTree>
    <p:extLst>
      <p:ext uri="{BB962C8B-B14F-4D97-AF65-F5344CB8AC3E}">
        <p14:creationId xmlns:p14="http://schemas.microsoft.com/office/powerpoint/2010/main" val="1188950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早速開発背景に入っていきたいと思います。</a:t>
            </a:r>
          </a:p>
        </p:txBody>
      </p:sp>
      <p:sp>
        <p:nvSpPr>
          <p:cNvPr id="4" name="スライド番号プレースホルダー 3"/>
          <p:cNvSpPr>
            <a:spLocks noGrp="1"/>
          </p:cNvSpPr>
          <p:nvPr>
            <p:ph type="sldNum" sz="quarter" idx="5"/>
          </p:nvPr>
        </p:nvSpPr>
        <p:spPr/>
        <p:txBody>
          <a:bodyPr/>
          <a:lstStyle/>
          <a:p>
            <a:fld id="{EC615880-913A-49FA-AD00-24C149589833}" type="slidenum">
              <a:rPr kumimoji="1" lang="ja-JP" altLang="en-US" smtClean="0"/>
              <a:t>3</a:t>
            </a:fld>
            <a:endParaRPr kumimoji="1" lang="ja-JP" altLang="en-US"/>
          </a:p>
        </p:txBody>
      </p:sp>
    </p:spTree>
    <p:extLst>
      <p:ext uri="{BB962C8B-B14F-4D97-AF65-F5344CB8AC3E}">
        <p14:creationId xmlns:p14="http://schemas.microsoft.com/office/powerpoint/2010/main" val="25141461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D1C1D"/>
                </a:solidFill>
                <a:effectLst/>
                <a:highlight>
                  <a:srgbClr val="F8F8F8"/>
                </a:highlight>
                <a:latin typeface="NotoSansJP"/>
              </a:rPr>
              <a:t>まずベースで決めたことはお手本を全員で見るということです。</a:t>
            </a:r>
            <a:endParaRPr lang="en-US" altLang="ja-JP" b="0" i="0" dirty="0">
              <a:solidFill>
                <a:srgbClr val="1D1C1D"/>
              </a:solidFill>
              <a:effectLst/>
              <a:highlight>
                <a:srgbClr val="F8F8F8"/>
              </a:highlight>
              <a:latin typeface="NotoSansJP"/>
            </a:endParaRPr>
          </a:p>
          <a:p>
            <a:r>
              <a:rPr lang="ja-JP" altLang="en-US" b="0" i="0">
                <a:solidFill>
                  <a:srgbClr val="1D1C1D"/>
                </a:solidFill>
                <a:effectLst/>
                <a:highlight>
                  <a:srgbClr val="F8F8F8"/>
                </a:highlight>
                <a:latin typeface="NotoSansJP"/>
              </a:rPr>
              <a:t>◎</a:t>
            </a:r>
            <a:br>
              <a:rPr lang="ja-JP" altLang="en-US" dirty="0"/>
            </a:br>
            <a:r>
              <a:rPr lang="ja-JP" altLang="en-US" b="0" i="0" dirty="0">
                <a:solidFill>
                  <a:srgbClr val="1D1C1D"/>
                </a:solidFill>
                <a:effectLst/>
                <a:highlight>
                  <a:srgbClr val="F8F8F8"/>
                </a:highlight>
                <a:latin typeface="NotoSansJP"/>
              </a:rPr>
              <a:t>→このように決めた理由としてまだ知識の理解が浅いままだった人が多く、個人で作業を進めた場合効率が落ち、</a:t>
            </a:r>
            <a:br>
              <a:rPr lang="ja-JP" altLang="en-US" dirty="0"/>
            </a:br>
            <a:r>
              <a:rPr lang="ja-JP" altLang="en-US" b="0" i="0" dirty="0">
                <a:solidFill>
                  <a:srgbClr val="1D1C1D"/>
                </a:solidFill>
                <a:effectLst/>
                <a:highlight>
                  <a:srgbClr val="F8F8F8"/>
                </a:highlight>
                <a:latin typeface="NotoSansJP"/>
              </a:rPr>
              <a:t>加えて教える時間が再度個別に必要になると予想したからです。</a:t>
            </a:r>
            <a:br>
              <a:rPr lang="ja-JP" altLang="en-US" dirty="0"/>
            </a:br>
            <a:r>
              <a:rPr lang="ja-JP" altLang="en-US" b="0" i="0" dirty="0">
                <a:solidFill>
                  <a:srgbClr val="1D1C1D"/>
                </a:solidFill>
                <a:effectLst/>
                <a:highlight>
                  <a:srgbClr val="F8F8F8"/>
                </a:highlight>
                <a:latin typeface="NotoSansJP"/>
              </a:rPr>
              <a:t>なのでまずは理解のある、知識のある人にデモンストレーションを行ってもらいました。</a:t>
            </a:r>
            <a:br>
              <a:rPr lang="ja-JP" altLang="en-US" dirty="0"/>
            </a:br>
            <a:r>
              <a:rPr lang="ja-JP" altLang="en-US" b="0" i="0" dirty="0">
                <a:solidFill>
                  <a:srgbClr val="1D1C1D"/>
                </a:solidFill>
                <a:effectLst/>
                <a:highlight>
                  <a:srgbClr val="F8F8F8"/>
                </a:highlight>
                <a:latin typeface="NotoSansJP"/>
              </a:rPr>
              <a:t>それを見たうえで具体的なコード作成のイメージを頭に入れた状態にして開発に進み</a:t>
            </a:r>
            <a:br>
              <a:rPr lang="ja-JP" altLang="en-US" dirty="0"/>
            </a:br>
            <a:r>
              <a:rPr lang="ja-JP" altLang="en-US" b="0" i="0" dirty="0">
                <a:solidFill>
                  <a:srgbClr val="1D1C1D"/>
                </a:solidFill>
                <a:effectLst/>
                <a:highlight>
                  <a:srgbClr val="F8F8F8"/>
                </a:highlight>
                <a:latin typeface="NotoSansJP"/>
              </a:rPr>
              <a:t>分からなくなったらその都度質問しながら作成する流れで開発をスタートさせました。</a:t>
            </a:r>
            <a:br>
              <a:rPr lang="ja-JP" altLang="en-US" dirty="0"/>
            </a:br>
            <a:r>
              <a:rPr lang="ja-JP" altLang="en-US" b="0" i="0" dirty="0">
                <a:solidFill>
                  <a:srgbClr val="1D1C1D"/>
                </a:solidFill>
                <a:effectLst/>
                <a:highlight>
                  <a:srgbClr val="F8F8F8"/>
                </a:highlight>
                <a:latin typeface="NotoSansJP"/>
              </a:rPr>
              <a:t>その結果各プログラムの理解が深まり作業効率も上がりました。★</a:t>
            </a:r>
            <a:endParaRPr lang="en-US" altLang="ja-JP" b="0" i="0" dirty="0">
              <a:solidFill>
                <a:srgbClr val="1D1C1D"/>
              </a:solidFill>
              <a:effectLst/>
              <a:highlight>
                <a:srgbClr val="F8F8F8"/>
              </a:highlight>
              <a:latin typeface="NotoSansJP"/>
            </a:endParaRPr>
          </a:p>
        </p:txBody>
      </p:sp>
      <p:sp>
        <p:nvSpPr>
          <p:cNvPr id="4" name="スライド番号プレースホルダー 3"/>
          <p:cNvSpPr>
            <a:spLocks noGrp="1"/>
          </p:cNvSpPr>
          <p:nvPr>
            <p:ph type="sldNum" sz="quarter" idx="5"/>
          </p:nvPr>
        </p:nvSpPr>
        <p:spPr/>
        <p:txBody>
          <a:bodyPr/>
          <a:lstStyle/>
          <a:p>
            <a:fld id="{EC615880-913A-49FA-AD00-24C149589833}" type="slidenum">
              <a:rPr kumimoji="1" lang="ja-JP" altLang="en-US" smtClean="0"/>
              <a:t>30</a:t>
            </a:fld>
            <a:endParaRPr kumimoji="1" lang="ja-JP" altLang="en-US"/>
          </a:p>
        </p:txBody>
      </p:sp>
    </p:spTree>
    <p:extLst>
      <p:ext uri="{BB962C8B-B14F-4D97-AF65-F5344CB8AC3E}">
        <p14:creationId xmlns:p14="http://schemas.microsoft.com/office/powerpoint/2010/main" val="30632059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D1C1D"/>
                </a:solidFill>
                <a:effectLst/>
                <a:highlight>
                  <a:srgbClr val="F8F8F8"/>
                </a:highlight>
                <a:latin typeface="NotoSansJP"/>
              </a:rPr>
              <a:t>そのうえでこだわった１つ目のポイントはすべての種類のファイルに全員が取り組むことです。</a:t>
            </a:r>
            <a:endParaRPr lang="en-US" altLang="ja-JP" b="0" i="0" dirty="0">
              <a:solidFill>
                <a:srgbClr val="1D1C1D"/>
              </a:solidFill>
              <a:effectLst/>
              <a:highlight>
                <a:srgbClr val="F8F8F8"/>
              </a:highlight>
              <a:latin typeface="NotoSansJP"/>
            </a:endParaRPr>
          </a:p>
          <a:p>
            <a:r>
              <a:rPr lang="ja-JP" altLang="en-US" b="0" i="0" dirty="0">
                <a:solidFill>
                  <a:srgbClr val="1D1C1D"/>
                </a:solidFill>
                <a:effectLst/>
                <a:highlight>
                  <a:srgbClr val="F8F8F8"/>
                </a:highlight>
                <a:latin typeface="NotoSansJP"/>
              </a:rPr>
              <a:t>◎</a:t>
            </a:r>
            <a:endParaRPr lang="en-US" altLang="ja-JP" b="0" i="0" dirty="0">
              <a:solidFill>
                <a:srgbClr val="1D1C1D"/>
              </a:solidFill>
              <a:effectLst/>
              <a:highlight>
                <a:srgbClr val="F8F8F8"/>
              </a:highlight>
              <a:latin typeface="NotoSansJP"/>
            </a:endParaRPr>
          </a:p>
          <a:p>
            <a:r>
              <a:rPr lang="ja-JP" altLang="en-US" b="0" i="0" dirty="0">
                <a:solidFill>
                  <a:srgbClr val="1D1C1D"/>
                </a:solidFill>
                <a:effectLst/>
                <a:highlight>
                  <a:srgbClr val="F8F8F8"/>
                </a:highlight>
                <a:latin typeface="NotoSansJP"/>
              </a:rPr>
              <a:t>「出来ないからやらない。」という状況を作らず</a:t>
            </a:r>
            <a:br>
              <a:rPr lang="ja-JP" altLang="en-US" dirty="0"/>
            </a:br>
            <a:r>
              <a:rPr lang="ja-JP" altLang="en-US" b="0" i="0" dirty="0">
                <a:solidFill>
                  <a:srgbClr val="1D1C1D"/>
                </a:solidFill>
                <a:effectLst/>
                <a:highlight>
                  <a:srgbClr val="F8F8F8"/>
                </a:highlight>
                <a:latin typeface="NotoSansJP"/>
              </a:rPr>
              <a:t>苦手だからこそ成長するきっかけがあるので「出来ないからこそ経験を積む」を意識してました。</a:t>
            </a:r>
            <a:endParaRPr lang="en-US" altLang="ja-JP" b="0" i="0" dirty="0">
              <a:solidFill>
                <a:srgbClr val="1D1C1D"/>
              </a:solidFill>
              <a:effectLst/>
              <a:highlight>
                <a:srgbClr val="F8F8F8"/>
              </a:highlight>
              <a:latin typeface="NotoSansJP"/>
            </a:endParaRPr>
          </a:p>
          <a:p>
            <a:r>
              <a:rPr lang="ja-JP" altLang="en-US" b="0" i="0" dirty="0">
                <a:solidFill>
                  <a:srgbClr val="1D1C1D"/>
                </a:solidFill>
                <a:effectLst/>
                <a:highlight>
                  <a:srgbClr val="F8F8F8"/>
                </a:highlight>
                <a:latin typeface="NotoSansJP"/>
              </a:rPr>
              <a:t>◎→それがあったからこそ全員で作ったアプリとして完成し、個々の能力の向上にもチームとして貢献することができました。★</a:t>
            </a:r>
            <a:endParaRPr kumimoji="1" lang="ja-JP" altLang="en-US" dirty="0"/>
          </a:p>
        </p:txBody>
      </p:sp>
      <p:sp>
        <p:nvSpPr>
          <p:cNvPr id="4" name="スライド番号プレースホルダー 3"/>
          <p:cNvSpPr>
            <a:spLocks noGrp="1"/>
          </p:cNvSpPr>
          <p:nvPr>
            <p:ph type="sldNum" sz="quarter" idx="5"/>
          </p:nvPr>
        </p:nvSpPr>
        <p:spPr/>
        <p:txBody>
          <a:bodyPr/>
          <a:lstStyle/>
          <a:p>
            <a:fld id="{EC615880-913A-49FA-AD00-24C149589833}" type="slidenum">
              <a:rPr kumimoji="1" lang="ja-JP" altLang="en-US" smtClean="0"/>
              <a:t>31</a:t>
            </a:fld>
            <a:endParaRPr kumimoji="1" lang="ja-JP" altLang="en-US"/>
          </a:p>
        </p:txBody>
      </p:sp>
    </p:spTree>
    <p:extLst>
      <p:ext uri="{BB962C8B-B14F-4D97-AF65-F5344CB8AC3E}">
        <p14:creationId xmlns:p14="http://schemas.microsoft.com/office/powerpoint/2010/main" val="33727807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D1C1D"/>
                </a:solidFill>
                <a:effectLst/>
                <a:highlight>
                  <a:srgbClr val="F8F8F8"/>
                </a:highlight>
                <a:latin typeface="NotoSansJP"/>
              </a:rPr>
              <a:t>２つ目のポイントはある程度形になったら各々得意な分野で作業を進めたことです。</a:t>
            </a:r>
            <a:endParaRPr lang="en-US" altLang="ja-JP" b="0" i="0" dirty="0">
              <a:solidFill>
                <a:srgbClr val="1D1C1D"/>
              </a:solidFill>
              <a:effectLst/>
              <a:highlight>
                <a:srgbClr val="F8F8F8"/>
              </a:highlight>
              <a:latin typeface="NotoSansJP"/>
            </a:endParaRPr>
          </a:p>
          <a:p>
            <a:r>
              <a:rPr lang="ja-JP" altLang="en-US" b="0" i="0" dirty="0">
                <a:solidFill>
                  <a:srgbClr val="1D1C1D"/>
                </a:solidFill>
                <a:effectLst/>
                <a:highlight>
                  <a:srgbClr val="F8F8F8"/>
                </a:highlight>
                <a:latin typeface="NotoSansJP"/>
              </a:rPr>
              <a:t>◎</a:t>
            </a:r>
            <a:br>
              <a:rPr lang="ja-JP" altLang="en-US" dirty="0"/>
            </a:br>
            <a:r>
              <a:rPr lang="ja-JP" altLang="en-US" b="0" i="0" dirty="0">
                <a:solidFill>
                  <a:srgbClr val="1D1C1D"/>
                </a:solidFill>
                <a:effectLst/>
                <a:highlight>
                  <a:srgbClr val="F8F8F8"/>
                </a:highlight>
                <a:latin typeface="NotoSansJP"/>
              </a:rPr>
              <a:t>→それが以下の例です。例えばプログラミングが得意な人は後半に出てくるエラーやバグの修正を行ってもらいました。</a:t>
            </a:r>
            <a:br>
              <a:rPr lang="ja-JP" altLang="en-US" dirty="0"/>
            </a:br>
            <a:r>
              <a:rPr lang="ja-JP" altLang="en-US" b="0" i="0" dirty="0">
                <a:solidFill>
                  <a:srgbClr val="1D1C1D"/>
                </a:solidFill>
                <a:effectLst/>
                <a:highlight>
                  <a:srgbClr val="F8F8F8"/>
                </a:highlight>
                <a:latin typeface="NotoSansJP"/>
              </a:rPr>
              <a:t>◎</a:t>
            </a:r>
            <a:br>
              <a:rPr lang="ja-JP" altLang="en-US" dirty="0"/>
            </a:br>
            <a:r>
              <a:rPr lang="ja-JP" altLang="en-US" b="0" i="0" dirty="0">
                <a:solidFill>
                  <a:srgbClr val="1D1C1D"/>
                </a:solidFill>
                <a:effectLst/>
                <a:highlight>
                  <a:srgbClr val="F8F8F8"/>
                </a:highlight>
                <a:latin typeface="NotoSansJP"/>
              </a:rPr>
              <a:t>そうすることで強みを伸ばすだけでなく作業の効率化を図ることが出来ました。</a:t>
            </a:r>
            <a:endParaRPr lang="en-US" altLang="ja-JP" b="0" i="0" dirty="0">
              <a:solidFill>
                <a:srgbClr val="1D1C1D"/>
              </a:solidFill>
              <a:effectLst/>
              <a:highlight>
                <a:srgbClr val="F8F8F8"/>
              </a:highlight>
              <a:latin typeface="NotoSansJP"/>
            </a:endParaRPr>
          </a:p>
          <a:p>
            <a:r>
              <a:rPr lang="ja-JP" altLang="en-US" b="0" i="0" dirty="0">
                <a:solidFill>
                  <a:srgbClr val="1D1C1D"/>
                </a:solidFill>
                <a:effectLst/>
                <a:highlight>
                  <a:srgbClr val="F8F8F8"/>
                </a:highlight>
                <a:latin typeface="NotoSansJP"/>
              </a:rPr>
              <a:t>ではこの開発の流れでどのような技術力が向上したのか機能担当の二人で具体例を伝えようと思います。★</a:t>
            </a:r>
            <a:endParaRPr kumimoji="1" lang="ja-JP" altLang="en-US" dirty="0"/>
          </a:p>
        </p:txBody>
      </p:sp>
      <p:sp>
        <p:nvSpPr>
          <p:cNvPr id="4" name="スライド番号プレースホルダー 3"/>
          <p:cNvSpPr>
            <a:spLocks noGrp="1"/>
          </p:cNvSpPr>
          <p:nvPr>
            <p:ph type="sldNum" sz="quarter" idx="5"/>
          </p:nvPr>
        </p:nvSpPr>
        <p:spPr/>
        <p:txBody>
          <a:bodyPr/>
          <a:lstStyle/>
          <a:p>
            <a:fld id="{EC615880-913A-49FA-AD00-24C149589833}" type="slidenum">
              <a:rPr kumimoji="1" lang="ja-JP" altLang="en-US" smtClean="0"/>
              <a:t>32</a:t>
            </a:fld>
            <a:endParaRPr kumimoji="1" lang="ja-JP" altLang="en-US"/>
          </a:p>
        </p:txBody>
      </p:sp>
    </p:spTree>
    <p:extLst>
      <p:ext uri="{BB962C8B-B14F-4D97-AF65-F5344CB8AC3E}">
        <p14:creationId xmlns:p14="http://schemas.microsoft.com/office/powerpoint/2010/main" val="16327672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D1C1D"/>
                </a:solidFill>
                <a:effectLst/>
                <a:highlight>
                  <a:srgbClr val="FFFFFF"/>
                </a:highlight>
                <a:latin typeface="NotoSansJP"/>
              </a:rPr>
              <a:t>松岡拓海です。</a:t>
            </a:r>
            <a:endParaRPr lang="en-US" altLang="ja-JP" b="0" i="0" dirty="0">
              <a:solidFill>
                <a:srgbClr val="1D1C1D"/>
              </a:solidFill>
              <a:effectLst/>
              <a:highlight>
                <a:srgbClr val="FFFFFF"/>
              </a:highlight>
              <a:latin typeface="NotoSansJP"/>
            </a:endParaRPr>
          </a:p>
          <a:p>
            <a:r>
              <a:rPr lang="ja-JP" altLang="en-US" b="0" i="0" dirty="0">
                <a:solidFill>
                  <a:srgbClr val="1D1C1D"/>
                </a:solidFill>
                <a:effectLst/>
                <a:highlight>
                  <a:srgbClr val="FFFFFF"/>
                </a:highlight>
                <a:latin typeface="NotoSansJP"/>
              </a:rPr>
              <a:t>◎</a:t>
            </a:r>
            <a:br>
              <a:rPr lang="ja-JP" altLang="en-US" dirty="0"/>
            </a:br>
            <a:r>
              <a:rPr lang="ja-JP" altLang="en-US" b="0" i="0" dirty="0">
                <a:solidFill>
                  <a:srgbClr val="1D1C1D"/>
                </a:solidFill>
                <a:effectLst/>
                <a:highlight>
                  <a:srgbClr val="FFFFFF"/>
                </a:highlight>
                <a:latin typeface="NotoSansJP"/>
              </a:rPr>
              <a:t>冒頭で紹介したように、私たちのチームは、全員が、</a:t>
            </a:r>
            <a:r>
              <a:rPr lang="en-US" altLang="ja-JP" b="0" i="0" dirty="0">
                <a:solidFill>
                  <a:srgbClr val="1D1C1D"/>
                </a:solidFill>
                <a:effectLst/>
                <a:highlight>
                  <a:srgbClr val="FFFFFF"/>
                </a:highlight>
                <a:latin typeface="NotoSansJP"/>
              </a:rPr>
              <a:t>IT</a:t>
            </a:r>
            <a:r>
              <a:rPr lang="ja-JP" altLang="en-US" b="0" i="0" dirty="0">
                <a:solidFill>
                  <a:srgbClr val="1D1C1D"/>
                </a:solidFill>
                <a:effectLst/>
                <a:highlight>
                  <a:srgbClr val="FFFFFF"/>
                </a:highlight>
                <a:latin typeface="NotoSansJP"/>
              </a:rPr>
              <a:t>未経験者でした。</a:t>
            </a:r>
            <a:br>
              <a:rPr lang="ja-JP" altLang="en-US" dirty="0"/>
            </a:br>
            <a:r>
              <a:rPr lang="ja-JP" altLang="en-US" b="0" i="0" dirty="0">
                <a:solidFill>
                  <a:srgbClr val="1D1C1D"/>
                </a:solidFill>
                <a:effectLst/>
                <a:highlight>
                  <a:srgbClr val="FFFFFF"/>
                </a:highlight>
                <a:latin typeface="NotoSansJP"/>
              </a:rPr>
              <a:t>そんなチームでしたが、段位認定の進み具合から、</a:t>
            </a:r>
            <a:br>
              <a:rPr lang="ja-JP" altLang="en-US" dirty="0"/>
            </a:br>
            <a:r>
              <a:rPr lang="ja-JP" altLang="en-US" b="0" i="0" dirty="0">
                <a:solidFill>
                  <a:srgbClr val="1D1C1D"/>
                </a:solidFill>
                <a:effectLst/>
                <a:highlight>
                  <a:srgbClr val="FFFFFF"/>
                </a:highlight>
                <a:latin typeface="NotoSansJP"/>
              </a:rPr>
              <a:t>開発期間は、</a:t>
            </a:r>
            <a:r>
              <a:rPr lang="en-US" altLang="ja-JP" b="0" i="0" dirty="0">
                <a:solidFill>
                  <a:srgbClr val="1D1C1D"/>
                </a:solidFill>
                <a:effectLst/>
                <a:highlight>
                  <a:srgbClr val="FFFFFF"/>
                </a:highlight>
                <a:latin typeface="NotoSansJP"/>
              </a:rPr>
              <a:t>PG</a:t>
            </a:r>
            <a:r>
              <a:rPr lang="ja-JP" altLang="en-US" b="0" i="0" dirty="0">
                <a:solidFill>
                  <a:srgbClr val="1D1C1D"/>
                </a:solidFill>
                <a:effectLst/>
                <a:highlight>
                  <a:srgbClr val="FFFFFF"/>
                </a:highlight>
                <a:latin typeface="NotoSansJP"/>
              </a:rPr>
              <a:t>に関してのサポートを</a:t>
            </a:r>
            <a:r>
              <a:rPr lang="en-US" altLang="ja-JP" b="0" i="0" dirty="0">
                <a:solidFill>
                  <a:srgbClr val="1D1C1D"/>
                </a:solidFill>
                <a:effectLst/>
                <a:highlight>
                  <a:srgbClr val="FFFFFF"/>
                </a:highlight>
                <a:latin typeface="NotoSansJP"/>
              </a:rPr>
              <a:t>_</a:t>
            </a:r>
            <a:r>
              <a:rPr lang="ja-JP" altLang="en-US" b="0" i="0" dirty="0">
                <a:solidFill>
                  <a:srgbClr val="1D1C1D"/>
                </a:solidFill>
                <a:effectLst/>
                <a:highlight>
                  <a:srgbClr val="FFFFFF"/>
                </a:highlight>
                <a:latin typeface="NotoSansJP"/>
              </a:rPr>
              <a:t>頑張ることにしました。</a:t>
            </a:r>
            <a:br>
              <a:rPr lang="ja-JP" altLang="en-US" dirty="0"/>
            </a:br>
            <a:r>
              <a:rPr lang="ja-JP" altLang="en-US" b="0" i="0" dirty="0">
                <a:solidFill>
                  <a:srgbClr val="1D1C1D"/>
                </a:solidFill>
                <a:effectLst/>
                <a:highlight>
                  <a:srgbClr val="FFFFFF"/>
                </a:highlight>
                <a:latin typeface="NotoSansJP"/>
              </a:rPr>
              <a:t>したがって、開発期間は、</a:t>
            </a:r>
            <a:r>
              <a:rPr lang="en-US" altLang="ja-JP" b="0" i="0" dirty="0">
                <a:solidFill>
                  <a:srgbClr val="1D1C1D"/>
                </a:solidFill>
                <a:effectLst/>
                <a:highlight>
                  <a:srgbClr val="FFFFFF"/>
                </a:highlight>
                <a:latin typeface="NotoSansJP"/>
              </a:rPr>
              <a:t>PG</a:t>
            </a:r>
            <a:r>
              <a:rPr lang="ja-JP" altLang="en-US" b="0" i="0" dirty="0">
                <a:solidFill>
                  <a:srgbClr val="1D1C1D"/>
                </a:solidFill>
                <a:effectLst/>
                <a:highlight>
                  <a:srgbClr val="FFFFFF"/>
                </a:highlight>
                <a:latin typeface="NotoSansJP"/>
              </a:rPr>
              <a:t>や</a:t>
            </a:r>
            <a:r>
              <a:rPr lang="en-US" altLang="ja-JP" b="0" i="0" dirty="0">
                <a:solidFill>
                  <a:srgbClr val="1D1C1D"/>
                </a:solidFill>
                <a:effectLst/>
                <a:highlight>
                  <a:srgbClr val="FFFFFF"/>
                </a:highlight>
                <a:latin typeface="NotoSansJP"/>
              </a:rPr>
              <a:t>_</a:t>
            </a:r>
            <a:r>
              <a:rPr lang="ja-JP" altLang="en-US" b="0" i="0" dirty="0">
                <a:solidFill>
                  <a:srgbClr val="1D1C1D"/>
                </a:solidFill>
                <a:effectLst/>
                <a:highlight>
                  <a:srgbClr val="FFFFFF"/>
                </a:highlight>
                <a:latin typeface="NotoSansJP"/>
              </a:rPr>
              <a:t>ファイルの関りを説明し、</a:t>
            </a:r>
            <a:br>
              <a:rPr lang="ja-JP" altLang="en-US" dirty="0"/>
            </a:br>
            <a:r>
              <a:rPr lang="ja-JP" altLang="en-US" b="0" i="0" dirty="0">
                <a:solidFill>
                  <a:srgbClr val="1D1C1D"/>
                </a:solidFill>
                <a:effectLst/>
                <a:highlight>
                  <a:srgbClr val="FFFFFF"/>
                </a:highlight>
                <a:latin typeface="NotoSansJP"/>
              </a:rPr>
              <a:t>どう説明すれば、わかりやすく伝わるのか</a:t>
            </a:r>
            <a:r>
              <a:rPr lang="en-US" altLang="ja-JP" b="0" i="0" dirty="0">
                <a:solidFill>
                  <a:srgbClr val="1D1C1D"/>
                </a:solidFill>
                <a:effectLst/>
                <a:highlight>
                  <a:srgbClr val="FFFFFF"/>
                </a:highlight>
                <a:latin typeface="NotoSansJP"/>
              </a:rPr>
              <a:t>_</a:t>
            </a:r>
            <a:r>
              <a:rPr lang="ja-JP" altLang="en-US" b="0" i="0" dirty="0">
                <a:solidFill>
                  <a:srgbClr val="1D1C1D"/>
                </a:solidFill>
                <a:effectLst/>
                <a:highlight>
                  <a:srgbClr val="FFFFFF"/>
                </a:highlight>
                <a:latin typeface="NotoSansJP"/>
              </a:rPr>
              <a:t>模索していました。</a:t>
            </a:r>
            <a:br>
              <a:rPr lang="ja-JP" altLang="en-US" dirty="0"/>
            </a:br>
            <a:r>
              <a:rPr lang="ja-JP" altLang="en-US" b="0" i="0" dirty="0">
                <a:solidFill>
                  <a:srgbClr val="1D1C1D"/>
                </a:solidFill>
                <a:effectLst/>
                <a:highlight>
                  <a:srgbClr val="FFFFFF"/>
                </a:highlight>
                <a:latin typeface="NotoSansJP"/>
              </a:rPr>
              <a:t>今回の研修を通して、</a:t>
            </a:r>
            <a:br>
              <a:rPr lang="ja-JP" altLang="en-US" dirty="0"/>
            </a:br>
            <a:r>
              <a:rPr lang="ja-JP" altLang="en-US" b="0" i="0" dirty="0">
                <a:solidFill>
                  <a:srgbClr val="1D1C1D"/>
                </a:solidFill>
                <a:effectLst/>
                <a:highlight>
                  <a:srgbClr val="FFFFFF"/>
                </a:highlight>
                <a:latin typeface="NotoSansJP"/>
              </a:rPr>
              <a:t>言葉だけではなく、図など視覚情報を交えることで、伝わりやすさがあがること。</a:t>
            </a:r>
            <a:br>
              <a:rPr lang="ja-JP" altLang="en-US" dirty="0"/>
            </a:br>
            <a:r>
              <a:rPr lang="ja-JP" altLang="en-US" b="0" i="0" dirty="0">
                <a:solidFill>
                  <a:srgbClr val="1D1C1D"/>
                </a:solidFill>
                <a:effectLst/>
                <a:highlight>
                  <a:srgbClr val="FFFFFF"/>
                </a:highlight>
                <a:latin typeface="NotoSansJP"/>
              </a:rPr>
              <a:t>説明する側が、一方的に話すのではなく、</a:t>
            </a:r>
            <a:br>
              <a:rPr lang="ja-JP" altLang="en-US" dirty="0"/>
            </a:br>
            <a:r>
              <a:rPr lang="ja-JP" altLang="en-US" b="0" i="0" dirty="0">
                <a:solidFill>
                  <a:srgbClr val="1D1C1D"/>
                </a:solidFill>
                <a:effectLst/>
                <a:highlight>
                  <a:srgbClr val="FFFFFF"/>
                </a:highlight>
                <a:latin typeface="NotoSansJP"/>
              </a:rPr>
              <a:t>確認の意味を込めて、適宜、話を振るとよいこと、などを学びました。</a:t>
            </a:r>
            <a:br>
              <a:rPr lang="ja-JP" altLang="en-US" dirty="0"/>
            </a:br>
            <a:r>
              <a:rPr lang="ja-JP" altLang="en-US" b="0" i="0" dirty="0">
                <a:solidFill>
                  <a:srgbClr val="1D1C1D"/>
                </a:solidFill>
                <a:effectLst/>
                <a:highlight>
                  <a:srgbClr val="FFFFFF"/>
                </a:highlight>
                <a:latin typeface="NotoSansJP"/>
              </a:rPr>
              <a:t>こうしたことは、要件定義などで、お客様と話す際に生かすことができると考えています。</a:t>
            </a:r>
            <a:endParaRPr kumimoji="1" lang="ja-JP" altLang="en-US" dirty="0"/>
          </a:p>
        </p:txBody>
      </p:sp>
      <p:sp>
        <p:nvSpPr>
          <p:cNvPr id="4" name="スライド番号プレースホルダー 3"/>
          <p:cNvSpPr>
            <a:spLocks noGrp="1"/>
          </p:cNvSpPr>
          <p:nvPr>
            <p:ph type="sldNum" sz="quarter" idx="5"/>
          </p:nvPr>
        </p:nvSpPr>
        <p:spPr/>
        <p:txBody>
          <a:bodyPr/>
          <a:lstStyle/>
          <a:p>
            <a:fld id="{EC615880-913A-49FA-AD00-24C149589833}" type="slidenum">
              <a:rPr kumimoji="1" lang="ja-JP" altLang="en-US" smtClean="0"/>
              <a:t>33</a:t>
            </a:fld>
            <a:endParaRPr kumimoji="1" lang="ja-JP" altLang="en-US"/>
          </a:p>
        </p:txBody>
      </p:sp>
    </p:spTree>
    <p:extLst>
      <p:ext uri="{BB962C8B-B14F-4D97-AF65-F5344CB8AC3E}">
        <p14:creationId xmlns:p14="http://schemas.microsoft.com/office/powerpoint/2010/main" val="37171459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D1C1D"/>
                </a:solidFill>
                <a:effectLst/>
                <a:highlight>
                  <a:srgbClr val="F8F8F8"/>
                </a:highlight>
                <a:latin typeface="NotoSansJP"/>
              </a:rPr>
              <a:t>機能担当の大戸咲月です。</a:t>
            </a:r>
            <a:endParaRPr lang="en-US" altLang="ja-JP" b="0" i="0" dirty="0">
              <a:solidFill>
                <a:srgbClr val="1D1C1D"/>
              </a:solidFill>
              <a:effectLst/>
              <a:highlight>
                <a:srgbClr val="F8F8F8"/>
              </a:highlight>
              <a:latin typeface="NotoSansJP"/>
            </a:endParaRPr>
          </a:p>
          <a:p>
            <a:r>
              <a:rPr lang="ja-JP" altLang="en-US" b="0" i="0" dirty="0">
                <a:solidFill>
                  <a:srgbClr val="1D1C1D"/>
                </a:solidFill>
                <a:effectLst/>
                <a:highlight>
                  <a:srgbClr val="F8F8F8"/>
                </a:highlight>
                <a:latin typeface="NotoSansJP"/>
              </a:rPr>
              <a:t>◎</a:t>
            </a:r>
            <a:br>
              <a:rPr lang="ja-JP" altLang="en-US" dirty="0"/>
            </a:br>
            <a:r>
              <a:rPr lang="ja-JP" altLang="en-US" b="0" i="0" dirty="0">
                <a:solidFill>
                  <a:srgbClr val="1D1C1D"/>
                </a:solidFill>
                <a:effectLst/>
                <a:highlight>
                  <a:srgbClr val="F8F8F8"/>
                </a:highlight>
                <a:latin typeface="NotoSansJP"/>
              </a:rPr>
              <a:t>私は５月の時点で「</a:t>
            </a:r>
            <a:r>
              <a:rPr lang="en-US" altLang="ja-JP" b="0" i="0" dirty="0">
                <a:solidFill>
                  <a:srgbClr val="1D1C1D"/>
                </a:solidFill>
                <a:effectLst/>
                <a:highlight>
                  <a:srgbClr val="F8F8F8"/>
                </a:highlight>
                <a:latin typeface="NotoSansJP"/>
              </a:rPr>
              <a:t>Java</a:t>
            </a:r>
            <a:r>
              <a:rPr lang="ja-JP" altLang="en-US" b="0" i="0" dirty="0">
                <a:solidFill>
                  <a:srgbClr val="1D1C1D"/>
                </a:solidFill>
                <a:effectLst/>
                <a:highlight>
                  <a:srgbClr val="F8F8F8"/>
                </a:highlight>
                <a:latin typeface="NotoSansJP"/>
              </a:rPr>
              <a:t>の圧倒的理解不足」が課題でした。</a:t>
            </a:r>
            <a:br>
              <a:rPr lang="ja-JP" altLang="en-US" dirty="0"/>
            </a:br>
            <a:r>
              <a:rPr lang="ja-JP" altLang="en-US" b="0" i="0" dirty="0">
                <a:solidFill>
                  <a:srgbClr val="1D1C1D"/>
                </a:solidFill>
                <a:effectLst/>
                <a:highlight>
                  <a:srgbClr val="F8F8F8"/>
                </a:highlight>
                <a:latin typeface="NotoSansJP"/>
              </a:rPr>
              <a:t>しかし、日々の講義後の自習や、図を使ってシンプルに考えること、周りのメンバーの考え方を聞き吸収することを実践しました。</a:t>
            </a:r>
            <a:br>
              <a:rPr lang="ja-JP" altLang="en-US" dirty="0"/>
            </a:br>
            <a:r>
              <a:rPr lang="ja-JP" altLang="en-US" b="0" i="0" dirty="0">
                <a:solidFill>
                  <a:srgbClr val="1D1C1D"/>
                </a:solidFill>
                <a:effectLst/>
                <a:highlight>
                  <a:srgbClr val="F8F8F8"/>
                </a:highlight>
                <a:latin typeface="NotoSansJP"/>
              </a:rPr>
              <a:t>結果として、今回の開発では処理を考えてコーディングができるようになり、段位認定では３段を取得することができました。</a:t>
            </a:r>
            <a:br>
              <a:rPr lang="ja-JP" altLang="en-US" dirty="0"/>
            </a:br>
            <a:r>
              <a:rPr lang="ja-JP" altLang="en-US" b="0" i="0" dirty="0">
                <a:solidFill>
                  <a:srgbClr val="1D1C1D"/>
                </a:solidFill>
                <a:effectLst/>
                <a:highlight>
                  <a:srgbClr val="F8F8F8"/>
                </a:highlight>
                <a:latin typeface="NotoSansJP"/>
              </a:rPr>
              <a:t>配属後も、課題解決のために必要なプロセスを考え実行し、確実に課題を解決していきます。</a:t>
            </a:r>
            <a:endParaRPr kumimoji="1" lang="ja-JP" altLang="en-US" dirty="0"/>
          </a:p>
        </p:txBody>
      </p:sp>
      <p:sp>
        <p:nvSpPr>
          <p:cNvPr id="4" name="スライド番号プレースホルダー 3"/>
          <p:cNvSpPr>
            <a:spLocks noGrp="1"/>
          </p:cNvSpPr>
          <p:nvPr>
            <p:ph type="sldNum" sz="quarter" idx="5"/>
          </p:nvPr>
        </p:nvSpPr>
        <p:spPr/>
        <p:txBody>
          <a:bodyPr/>
          <a:lstStyle/>
          <a:p>
            <a:fld id="{EC615880-913A-49FA-AD00-24C149589833}" type="slidenum">
              <a:rPr kumimoji="1" lang="ja-JP" altLang="en-US" smtClean="0"/>
              <a:t>34</a:t>
            </a:fld>
            <a:endParaRPr kumimoji="1" lang="ja-JP" altLang="en-US"/>
          </a:p>
        </p:txBody>
      </p:sp>
    </p:spTree>
    <p:extLst>
      <p:ext uri="{BB962C8B-B14F-4D97-AF65-F5344CB8AC3E}">
        <p14:creationId xmlns:p14="http://schemas.microsoft.com/office/powerpoint/2010/main" val="35177287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D1C1D"/>
                </a:solidFill>
                <a:effectLst/>
                <a:highlight>
                  <a:srgbClr val="F8F8F8"/>
                </a:highlight>
                <a:latin typeface="NotoSansJP"/>
              </a:rPr>
              <a:t>増田亮介です。</a:t>
            </a:r>
            <a:endParaRPr lang="en-US" altLang="ja-JP" b="0" i="0" dirty="0">
              <a:solidFill>
                <a:srgbClr val="1D1C1D"/>
              </a:solidFill>
              <a:effectLst/>
              <a:highlight>
                <a:srgbClr val="F8F8F8"/>
              </a:highlight>
              <a:latin typeface="NotoSansJP"/>
            </a:endParaRPr>
          </a:p>
          <a:p>
            <a:r>
              <a:rPr lang="ja-JP" altLang="en-US" b="0" i="0" dirty="0">
                <a:solidFill>
                  <a:srgbClr val="1D1C1D"/>
                </a:solidFill>
                <a:effectLst/>
                <a:highlight>
                  <a:srgbClr val="F8F8F8"/>
                </a:highlight>
                <a:latin typeface="NotoSansJP"/>
              </a:rPr>
              <a:t>◎</a:t>
            </a:r>
            <a:br>
              <a:rPr lang="ja-JP" altLang="en-US" dirty="0"/>
            </a:br>
            <a:r>
              <a:rPr lang="ja-JP" altLang="en-US" b="0" i="0" dirty="0">
                <a:solidFill>
                  <a:srgbClr val="1D1C1D"/>
                </a:solidFill>
                <a:effectLst/>
                <a:highlight>
                  <a:srgbClr val="F8F8F8"/>
                </a:highlight>
                <a:latin typeface="NotoSansJP"/>
              </a:rPr>
              <a:t>研修前の私は、大枠を考えて、予定に沿って作業を進めていくことが苦手だと考えていました。ですがチーム演習では品質管理の担当になり、広い視点を持つ必要があったため、全体の予定、当日の予定を立てることを提案し、一日の終わりにも反省を行い、予定の見直しを何度も行いました。　その結果、チームでの作業や話し合いの方向性が大枠からそれた時にすぐに気づき、修正する能力を身に着けました。配属後は、もっと広い視野で、冷静にプロジェクトを進めていけるよう頑張っていきたいです。</a:t>
            </a:r>
            <a:endParaRPr kumimoji="1" lang="ja-JP" altLang="en-US" dirty="0"/>
          </a:p>
        </p:txBody>
      </p:sp>
      <p:sp>
        <p:nvSpPr>
          <p:cNvPr id="4" name="スライド番号プレースホルダー 3"/>
          <p:cNvSpPr>
            <a:spLocks noGrp="1"/>
          </p:cNvSpPr>
          <p:nvPr>
            <p:ph type="sldNum" sz="quarter" idx="5"/>
          </p:nvPr>
        </p:nvSpPr>
        <p:spPr/>
        <p:txBody>
          <a:bodyPr/>
          <a:lstStyle/>
          <a:p>
            <a:fld id="{EC615880-913A-49FA-AD00-24C149589833}" type="slidenum">
              <a:rPr kumimoji="1" lang="ja-JP" altLang="en-US" smtClean="0"/>
              <a:t>35</a:t>
            </a:fld>
            <a:endParaRPr kumimoji="1" lang="ja-JP" altLang="en-US"/>
          </a:p>
        </p:txBody>
      </p:sp>
    </p:spTree>
    <p:extLst>
      <p:ext uri="{BB962C8B-B14F-4D97-AF65-F5344CB8AC3E}">
        <p14:creationId xmlns:p14="http://schemas.microsoft.com/office/powerpoint/2010/main" val="8129824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0" i="0" dirty="0">
                <a:solidFill>
                  <a:srgbClr val="1D1C1D"/>
                </a:solidFill>
                <a:effectLst/>
                <a:highlight>
                  <a:srgbClr val="F8F8F8"/>
                </a:highlight>
                <a:latin typeface="NotoSansJP"/>
              </a:rPr>
              <a:t>座間陽崇です。</a:t>
            </a:r>
            <a:endParaRPr kumimoji="1" lang="en-US" altLang="ja-JP" b="0" i="0" dirty="0">
              <a:solidFill>
                <a:srgbClr val="1D1C1D"/>
              </a:solidFill>
              <a:effectLst/>
              <a:highlight>
                <a:srgbClr val="F8F8F8"/>
              </a:highlight>
              <a:latin typeface="NotoSansJP"/>
            </a:endParaRPr>
          </a:p>
          <a:p>
            <a:r>
              <a:rPr kumimoji="1" lang="ja-JP" altLang="en-US" b="0" i="0" dirty="0">
                <a:solidFill>
                  <a:srgbClr val="1D1C1D"/>
                </a:solidFill>
                <a:effectLst/>
                <a:highlight>
                  <a:srgbClr val="F8F8F8"/>
                </a:highlight>
                <a:latin typeface="NotoSansJP"/>
              </a:rPr>
              <a:t>◎</a:t>
            </a:r>
            <a:endParaRPr kumimoji="1" lang="en-US" altLang="ja-JP" b="0" i="0" dirty="0">
              <a:solidFill>
                <a:srgbClr val="1D1C1D"/>
              </a:solidFill>
              <a:effectLst/>
              <a:highlight>
                <a:srgbClr val="F8F8F8"/>
              </a:highlight>
              <a:latin typeface="NotoSansJP"/>
            </a:endParaRPr>
          </a:p>
          <a:p>
            <a:r>
              <a:rPr lang="ja-JP" altLang="en-US" b="0" i="0" dirty="0">
                <a:solidFill>
                  <a:srgbClr val="1D1C1D"/>
                </a:solidFill>
                <a:effectLst/>
                <a:highlight>
                  <a:srgbClr val="F8F8F8"/>
                </a:highlight>
                <a:latin typeface="NotoSansJP"/>
              </a:rPr>
              <a:t>チーム開発前は理解が浅く</a:t>
            </a:r>
            <a:r>
              <a:rPr lang="en-US" altLang="ja-JP" b="0" i="0" dirty="0">
                <a:solidFill>
                  <a:srgbClr val="1D1C1D"/>
                </a:solidFill>
                <a:effectLst/>
                <a:highlight>
                  <a:srgbClr val="F8F8F8"/>
                </a:highlight>
                <a:latin typeface="NotoSansJP"/>
              </a:rPr>
              <a:t>servlet</a:t>
            </a:r>
            <a:r>
              <a:rPr lang="ja-JP" altLang="en-US" b="0" i="0" dirty="0">
                <a:solidFill>
                  <a:srgbClr val="1D1C1D"/>
                </a:solidFill>
                <a:effectLst/>
                <a:highlight>
                  <a:srgbClr val="F8F8F8"/>
                </a:highlight>
                <a:latin typeface="NotoSansJP"/>
              </a:rPr>
              <a:t>やモデル、</a:t>
            </a:r>
            <a:r>
              <a:rPr lang="en-US" altLang="ja-JP" b="0" i="0" dirty="0">
                <a:solidFill>
                  <a:srgbClr val="1D1C1D"/>
                </a:solidFill>
                <a:effectLst/>
                <a:highlight>
                  <a:srgbClr val="F8F8F8"/>
                </a:highlight>
                <a:latin typeface="NotoSansJP"/>
              </a:rPr>
              <a:t>DAO</a:t>
            </a:r>
            <a:r>
              <a:rPr lang="ja-JP" altLang="en-US" b="0" i="0" dirty="0">
                <a:solidFill>
                  <a:srgbClr val="1D1C1D"/>
                </a:solidFill>
                <a:effectLst/>
                <a:highlight>
                  <a:srgbClr val="F8F8F8"/>
                </a:highlight>
                <a:latin typeface="NotoSansJP"/>
              </a:rPr>
              <a:t>の役割や繋がりが理解できておらず、調べては忘れ、調べては忘れる。</a:t>
            </a:r>
            <a:br>
              <a:rPr lang="ja-JP" altLang="en-US" dirty="0"/>
            </a:br>
            <a:r>
              <a:rPr lang="ja-JP" altLang="en-US" b="0" i="0" dirty="0">
                <a:solidFill>
                  <a:srgbClr val="1D1C1D"/>
                </a:solidFill>
                <a:effectLst/>
                <a:highlight>
                  <a:srgbClr val="F8F8F8"/>
                </a:highlight>
                <a:latin typeface="NotoSansJP"/>
              </a:rPr>
              <a:t>このような状態でした。しかしポイント１つ目にあった全部の工程の経験を積むことで</a:t>
            </a:r>
            <a:br>
              <a:rPr lang="ja-JP" altLang="en-US" dirty="0"/>
            </a:br>
            <a:r>
              <a:rPr lang="ja-JP" altLang="en-US" b="0" i="0" dirty="0">
                <a:solidFill>
                  <a:srgbClr val="1D1C1D"/>
                </a:solidFill>
                <a:effectLst/>
                <a:highlight>
                  <a:srgbClr val="F8F8F8"/>
                </a:highlight>
                <a:latin typeface="NotoSansJP"/>
              </a:rPr>
              <a:t>点ではなく線として繋がりを理解し自然と頭に定着してきていると少しづつ少しづつ、</a:t>
            </a:r>
            <a:br>
              <a:rPr lang="ja-JP" altLang="en-US" dirty="0"/>
            </a:br>
            <a:r>
              <a:rPr lang="ja-JP" altLang="en-US" b="0" i="0" dirty="0">
                <a:solidFill>
                  <a:srgbClr val="1D1C1D"/>
                </a:solidFill>
                <a:effectLst/>
                <a:highlight>
                  <a:srgbClr val="F8F8F8"/>
                </a:highlight>
                <a:latin typeface="NotoSansJP"/>
              </a:rPr>
              <a:t>開発を行っていくうえで気づいていきました。</a:t>
            </a:r>
            <a:endParaRPr lang="en-US" altLang="ja-JP" b="0" i="0" dirty="0">
              <a:solidFill>
                <a:srgbClr val="1D1C1D"/>
              </a:solidFill>
              <a:effectLst/>
              <a:highlight>
                <a:srgbClr val="F8F8F8"/>
              </a:highlight>
              <a:latin typeface="NotoSansJP"/>
            </a:endParaRPr>
          </a:p>
          <a:p>
            <a:r>
              <a:rPr lang="ja-JP" altLang="en-US" b="0" i="0" dirty="0">
                <a:solidFill>
                  <a:srgbClr val="1D1C1D"/>
                </a:solidFill>
                <a:effectLst/>
                <a:highlight>
                  <a:srgbClr val="F8F8F8"/>
                </a:highlight>
                <a:latin typeface="NotoSansJP"/>
              </a:rPr>
              <a:t>配属されてからは知識だけでなく開発のレベルも上げるために基礎を何回も復習して頭に定着させていきます。</a:t>
            </a:r>
            <a:r>
              <a:rPr lang="ja-JP" altLang="en-US" b="0" i="0" dirty="0">
                <a:effectLst/>
                <a:highlight>
                  <a:srgbClr val="F8F8F8"/>
                </a:highlight>
                <a:latin typeface="NotoSansJP"/>
              </a:rPr>
              <a:t> （</a:t>
            </a:r>
            <a:endParaRPr kumimoji="1" lang="ja-JP" altLang="en-US" dirty="0"/>
          </a:p>
        </p:txBody>
      </p:sp>
      <p:sp>
        <p:nvSpPr>
          <p:cNvPr id="4" name="スライド番号プレースホルダー 3"/>
          <p:cNvSpPr>
            <a:spLocks noGrp="1"/>
          </p:cNvSpPr>
          <p:nvPr>
            <p:ph type="sldNum" sz="quarter" idx="5"/>
          </p:nvPr>
        </p:nvSpPr>
        <p:spPr/>
        <p:txBody>
          <a:bodyPr/>
          <a:lstStyle/>
          <a:p>
            <a:fld id="{EC615880-913A-49FA-AD00-24C149589833}" type="slidenum">
              <a:rPr kumimoji="1" lang="ja-JP" altLang="en-US" smtClean="0"/>
              <a:t>36</a:t>
            </a:fld>
            <a:endParaRPr kumimoji="1" lang="ja-JP" altLang="en-US"/>
          </a:p>
        </p:txBody>
      </p:sp>
    </p:spTree>
    <p:extLst>
      <p:ext uri="{BB962C8B-B14F-4D97-AF65-F5344CB8AC3E}">
        <p14:creationId xmlns:p14="http://schemas.microsoft.com/office/powerpoint/2010/main" val="13094913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リーダーの勝間帆波です。</a:t>
            </a:r>
            <a:endParaRPr kumimoji="1" lang="en-US" altLang="ja-JP" dirty="0"/>
          </a:p>
          <a:p>
            <a:r>
              <a:rPr kumimoji="1" lang="ja-JP" altLang="en-US" dirty="0"/>
              <a:t>◎</a:t>
            </a:r>
            <a:endParaRPr kumimoji="1" lang="en-US" altLang="ja-JP" dirty="0"/>
          </a:p>
          <a:p>
            <a:r>
              <a:rPr kumimoji="1" lang="ja-JP" altLang="en-US" dirty="0"/>
              <a:t>研修前の私は、私がすべて主導でチームを引っ張っていかなければならない、チームに迷惑をかけたくないという気持ちが必要以上に先行してしまっていました。</a:t>
            </a:r>
            <a:endParaRPr kumimoji="1" lang="en-US" altLang="ja-JP" dirty="0"/>
          </a:p>
          <a:p>
            <a:r>
              <a:rPr kumimoji="1" lang="ja-JP" altLang="en-US" dirty="0"/>
              <a:t>しかし、周りを見ずに私の使命感だけで独走してしまっては、チーム全体がうまく機能しないことに気づきました。</a:t>
            </a:r>
            <a:endParaRPr kumimoji="1" lang="en-US" altLang="ja-JP" dirty="0"/>
          </a:p>
          <a:p>
            <a:r>
              <a:rPr kumimoji="1" lang="ja-JP" altLang="en-US" dirty="0"/>
              <a:t>それからは、積極的にチームメイトに頼る、お願いする、などを心がけて行動するようにしました。</a:t>
            </a:r>
            <a:endParaRPr kumimoji="1" lang="en-US" altLang="ja-JP" dirty="0"/>
          </a:p>
          <a:p>
            <a:r>
              <a:rPr kumimoji="1" lang="ja-JP" altLang="en-US" dirty="0"/>
              <a:t>その結果、～することができました。</a:t>
            </a:r>
            <a:endParaRPr kumimoji="1" lang="en-US" altLang="ja-JP" dirty="0"/>
          </a:p>
          <a:p>
            <a:r>
              <a:rPr kumimoji="1" lang="ja-JP" altLang="en-US" dirty="0"/>
              <a:t>今回学んだことは、弊社にもどり配属されてからチームで動くということはどういうことなのか、ということを常に意識した振る舞いをするのに役立てたいと思います。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EC615880-913A-49FA-AD00-24C149589833}" type="slidenum">
              <a:rPr kumimoji="1" lang="ja-JP" altLang="en-US" smtClean="0"/>
              <a:t>37</a:t>
            </a:fld>
            <a:endParaRPr kumimoji="1" lang="ja-JP" altLang="en-US"/>
          </a:p>
        </p:txBody>
      </p:sp>
    </p:spTree>
    <p:extLst>
      <p:ext uri="{BB962C8B-B14F-4D97-AF65-F5344CB8AC3E}">
        <p14:creationId xmlns:p14="http://schemas.microsoft.com/office/powerpoint/2010/main" val="3685865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以上のことから、このチーム開発演習を通して</a:t>
            </a:r>
            <a:endParaRPr kumimoji="1" lang="en-US" altLang="ja-JP" dirty="0"/>
          </a:p>
          <a:p>
            <a:r>
              <a:rPr kumimoji="1" lang="ja-JP" altLang="en-US" dirty="0"/>
              <a:t>◎～</a:t>
            </a:r>
            <a:endParaRPr kumimoji="1" lang="en-US" altLang="ja-JP" dirty="0"/>
          </a:p>
          <a:p>
            <a:r>
              <a:rPr kumimoji="1" lang="ja-JP" altLang="en-US" dirty="0"/>
              <a:t>研修後、実際に配属されてからの実務でも重要な要素である、～</a:t>
            </a:r>
          </a:p>
        </p:txBody>
      </p:sp>
      <p:sp>
        <p:nvSpPr>
          <p:cNvPr id="4" name="スライド番号プレースホルダー 3"/>
          <p:cNvSpPr>
            <a:spLocks noGrp="1"/>
          </p:cNvSpPr>
          <p:nvPr>
            <p:ph type="sldNum" sz="quarter" idx="5"/>
          </p:nvPr>
        </p:nvSpPr>
        <p:spPr/>
        <p:txBody>
          <a:bodyPr/>
          <a:lstStyle/>
          <a:p>
            <a:fld id="{EC615880-913A-49FA-AD00-24C149589833}" type="slidenum">
              <a:rPr kumimoji="1" lang="ja-JP" altLang="en-US" smtClean="0"/>
              <a:t>38</a:t>
            </a:fld>
            <a:endParaRPr kumimoji="1" lang="ja-JP" altLang="en-US"/>
          </a:p>
        </p:txBody>
      </p:sp>
    </p:spTree>
    <p:extLst>
      <p:ext uri="{BB962C8B-B14F-4D97-AF65-F5344CB8AC3E}">
        <p14:creationId xmlns:p14="http://schemas.microsoft.com/office/powerpoint/2010/main" val="1219203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最後に、この</a:t>
            </a:r>
            <a:r>
              <a:rPr kumimoji="1" lang="en-US" altLang="ja-JP" dirty="0"/>
              <a:t>3</a:t>
            </a:r>
            <a:r>
              <a:rPr kumimoji="1" lang="ja-JP" altLang="en-US" dirty="0"/>
              <a:t>か月間お世話になった方々への感謝の言葉としまして、発表を終わらせていただきたいと思います。</a:t>
            </a:r>
            <a:endParaRPr kumimoji="1" lang="en-US" altLang="ja-JP" dirty="0"/>
          </a:p>
        </p:txBody>
      </p:sp>
      <p:sp>
        <p:nvSpPr>
          <p:cNvPr id="4" name="スライド番号プレースホルダー 3"/>
          <p:cNvSpPr>
            <a:spLocks noGrp="1"/>
          </p:cNvSpPr>
          <p:nvPr>
            <p:ph type="sldNum" sz="quarter" idx="5"/>
          </p:nvPr>
        </p:nvSpPr>
        <p:spPr/>
        <p:txBody>
          <a:bodyPr/>
          <a:lstStyle/>
          <a:p>
            <a:fld id="{EC615880-913A-49FA-AD00-24C149589833}" type="slidenum">
              <a:rPr kumimoji="1" lang="ja-JP" altLang="en-US" smtClean="0"/>
              <a:t>39</a:t>
            </a:fld>
            <a:endParaRPr kumimoji="1" lang="ja-JP" altLang="en-US"/>
          </a:p>
        </p:txBody>
      </p:sp>
    </p:spTree>
    <p:extLst>
      <p:ext uri="{BB962C8B-B14F-4D97-AF65-F5344CB8AC3E}">
        <p14:creationId xmlns:p14="http://schemas.microsoft.com/office/powerpoint/2010/main" val="1434092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◎突然ですが、こんな話、よく聞きませんか？</a:t>
            </a:r>
            <a:endParaRPr kumimoji="1" lang="en-US" altLang="ja-JP" dirty="0"/>
          </a:p>
          <a:p>
            <a:endParaRPr kumimoji="1" lang="en-US" altLang="ja-JP" dirty="0"/>
          </a:p>
          <a:p>
            <a:r>
              <a:rPr kumimoji="1" lang="ja-JP" altLang="en-US" dirty="0"/>
              <a:t>ここに、ある夫婦がいます。奥さんの方は外出しているらしく、家にいる旦那さんに掃除を頼んでいるようです。</a:t>
            </a:r>
            <a:endParaRPr kumimoji="1" lang="en-US" altLang="ja-JP" dirty="0"/>
          </a:p>
          <a:p>
            <a:r>
              <a:rPr kumimoji="1" lang="ja-JP" altLang="en-US" dirty="0"/>
              <a:t>一見よくあるやりとりですし、なんの問題もないように見えます。</a:t>
            </a:r>
            <a:endParaRPr kumimoji="1" lang="en-US" altLang="ja-JP" dirty="0"/>
          </a:p>
          <a:p>
            <a:r>
              <a:rPr kumimoji="1" lang="ja-JP" altLang="en-US" dirty="0"/>
              <a:t>しかし、◎実際の二人の心情はというと、、どうやら思っているがことがかなり違っているようです。</a:t>
            </a:r>
          </a:p>
        </p:txBody>
      </p:sp>
      <p:sp>
        <p:nvSpPr>
          <p:cNvPr id="4" name="スライド番号プレースホルダー 3"/>
          <p:cNvSpPr>
            <a:spLocks noGrp="1"/>
          </p:cNvSpPr>
          <p:nvPr>
            <p:ph type="sldNum" sz="quarter" idx="5"/>
          </p:nvPr>
        </p:nvSpPr>
        <p:spPr/>
        <p:txBody>
          <a:bodyPr/>
          <a:lstStyle/>
          <a:p>
            <a:fld id="{EC615880-913A-49FA-AD00-24C149589833}" type="slidenum">
              <a:rPr kumimoji="1" lang="ja-JP" altLang="en-US" smtClean="0"/>
              <a:t>4</a:t>
            </a:fld>
            <a:endParaRPr kumimoji="1" lang="ja-JP" altLang="en-US"/>
          </a:p>
        </p:txBody>
      </p:sp>
    </p:spTree>
    <p:extLst>
      <p:ext uri="{BB962C8B-B14F-4D97-AF65-F5344CB8AC3E}">
        <p14:creationId xmlns:p14="http://schemas.microsoft.com/office/powerpoint/2010/main" val="26310266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ご清聴ありがとうございました！</a:t>
            </a:r>
          </a:p>
        </p:txBody>
      </p:sp>
      <p:sp>
        <p:nvSpPr>
          <p:cNvPr id="4" name="スライド番号プレースホルダー 3"/>
          <p:cNvSpPr>
            <a:spLocks noGrp="1"/>
          </p:cNvSpPr>
          <p:nvPr>
            <p:ph type="sldNum" sz="quarter" idx="5"/>
          </p:nvPr>
        </p:nvSpPr>
        <p:spPr/>
        <p:txBody>
          <a:bodyPr/>
          <a:lstStyle/>
          <a:p>
            <a:fld id="{EC615880-913A-49FA-AD00-24C149589833}" type="slidenum">
              <a:rPr kumimoji="1" lang="ja-JP" altLang="en-US" smtClean="0"/>
              <a:t>40</a:t>
            </a:fld>
            <a:endParaRPr kumimoji="1" lang="ja-JP" altLang="en-US"/>
          </a:p>
        </p:txBody>
      </p:sp>
    </p:spTree>
    <p:extLst>
      <p:ext uri="{BB962C8B-B14F-4D97-AF65-F5344CB8AC3E}">
        <p14:creationId xmlns:p14="http://schemas.microsoft.com/office/powerpoint/2010/main" val="1438727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◎旦那さんは、自分ができる限りのことをやってみたようですが、イマイチどうしていいか分からなかったようです。</a:t>
            </a:r>
            <a:endParaRPr kumimoji="1" lang="en-US" altLang="ja-JP" dirty="0"/>
          </a:p>
          <a:p>
            <a:r>
              <a:rPr kumimoji="1" lang="ja-JP" altLang="en-US" dirty="0"/>
              <a:t>◎案の定、帰宅した奥さんに小言を言われてしまいます。</a:t>
            </a:r>
            <a:endParaRPr kumimoji="1" lang="en-US" altLang="ja-JP" dirty="0"/>
          </a:p>
          <a:p>
            <a:r>
              <a:rPr kumimoji="1" lang="ja-JP" altLang="en-US" dirty="0"/>
              <a:t>◎協力したいけど分からなかった、細かなことまで覚えていられない、、せっかくやったのに文句まで言われてしまう。</a:t>
            </a:r>
            <a:endParaRPr kumimoji="1" lang="en-US" altLang="ja-JP" dirty="0"/>
          </a:p>
          <a:p>
            <a:r>
              <a:rPr kumimoji="1" lang="ja-JP" altLang="en-US" dirty="0"/>
              <a:t>それなら、協力する気も起きなくなるし、やらない方がましだ！この旦那さんは、そう思ったそうです。</a:t>
            </a:r>
            <a:endParaRPr kumimoji="1" lang="en-US" altLang="ja-JP" dirty="0"/>
          </a:p>
          <a:p>
            <a:r>
              <a:rPr kumimoji="1" lang="ja-JP" altLang="en-US" dirty="0"/>
              <a:t>このようのことが続き、夫婦喧嘩が増え、最終的にはこの家庭では家事の分担ができなくなってしまいました。</a:t>
            </a:r>
            <a:endParaRPr kumimoji="1" lang="en-US" altLang="ja-JP" dirty="0"/>
          </a:p>
          <a:p>
            <a:r>
              <a:rPr kumimoji="1" lang="ja-JP" altLang="en-US" dirty="0"/>
              <a:t>◎こんな話、よく聞きませんか？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EC615880-913A-49FA-AD00-24C149589833}" type="slidenum">
              <a:rPr kumimoji="1" lang="ja-JP" altLang="en-US" smtClean="0"/>
              <a:t>5</a:t>
            </a:fld>
            <a:endParaRPr kumimoji="1" lang="ja-JP" altLang="en-US"/>
          </a:p>
        </p:txBody>
      </p:sp>
    </p:spTree>
    <p:extLst>
      <p:ext uri="{BB962C8B-B14F-4D97-AF65-F5344CB8AC3E}">
        <p14:creationId xmlns:p14="http://schemas.microsoft.com/office/powerpoint/2010/main" val="24057678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実際に、世の中の家庭では頻発している事例のようです。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dirty="0">
                <a:ln>
                  <a:solidFill>
                    <a:srgbClr val="001746"/>
                  </a:solidFill>
                </a:ln>
                <a:solidFill>
                  <a:srgbClr val="001746"/>
                </a:solidFill>
                <a:effectLst/>
                <a:highlight>
                  <a:srgbClr val="F8F8F8"/>
                </a:highlight>
                <a:latin typeface="UD デジタル 教科書体 NP-R" panose="02020400000000000000" pitchFamily="18" charset="-128"/>
                <a:ea typeface="UD デジタル 教科書体 NP-R" panose="02020400000000000000" pitchFamily="18" charset="-128"/>
              </a:rPr>
              <a:t>◎家事の仕上がりに対して求める質に差があり、</a:t>
            </a:r>
            <a:r>
              <a:rPr lang="ja-JP" altLang="en-US" sz="1200" dirty="0">
                <a:ln>
                  <a:solidFill>
                    <a:srgbClr val="001746"/>
                  </a:solidFill>
                </a:ln>
                <a:solidFill>
                  <a:srgbClr val="001746"/>
                </a:solidFill>
                <a:highlight>
                  <a:srgbClr val="F8F8F8"/>
                </a:highlight>
                <a:latin typeface="UD デジタル 教科書体 NP-R" panose="02020400000000000000" pitchFamily="18" charset="-128"/>
                <a:ea typeface="UD デジタル 教科書体 NP-R" panose="02020400000000000000" pitchFamily="18" charset="-128"/>
              </a:rPr>
              <a:t>不満を持ってしまう</a:t>
            </a:r>
            <a:endParaRPr kumimoji="1" lang="en-US" altLang="ja-JP" dirty="0"/>
          </a:p>
          <a:p>
            <a:r>
              <a:rPr lang="ja-JP" altLang="en-US" sz="1200" b="0" i="0" dirty="0">
                <a:ln>
                  <a:solidFill>
                    <a:srgbClr val="001746"/>
                  </a:solidFill>
                </a:ln>
                <a:solidFill>
                  <a:srgbClr val="001746"/>
                </a:solidFill>
                <a:effectLst/>
                <a:highlight>
                  <a:srgbClr val="F8F8F8"/>
                </a:highlight>
                <a:latin typeface="UD デジタル 教科書体 NP-R" panose="02020400000000000000" pitchFamily="18" charset="-128"/>
                <a:ea typeface="UD デジタル 教科書体 NP-R" panose="02020400000000000000" pitchFamily="18" charset="-128"/>
              </a:rPr>
              <a:t>◎家事をしたいと思っているけどやり方がわからない</a:t>
            </a:r>
            <a:endParaRPr lang="en-US" altLang="ja-JP" sz="1200" b="0" i="0" dirty="0">
              <a:ln>
                <a:solidFill>
                  <a:srgbClr val="001746"/>
                </a:solidFill>
              </a:ln>
              <a:solidFill>
                <a:srgbClr val="001746"/>
              </a:solidFill>
              <a:effectLst/>
              <a:highlight>
                <a:srgbClr val="F8F8F8"/>
              </a:highlight>
              <a:latin typeface="UD デジタル 教科書体 NP-R" panose="02020400000000000000" pitchFamily="18" charset="-128"/>
              <a:ea typeface="UD デジタル 教科書体 NP-R" panose="02020400000000000000" pitchFamily="18" charset="-128"/>
            </a:endParaRPr>
          </a:p>
          <a:p>
            <a:r>
              <a:rPr lang="ja-JP" altLang="en-US" sz="1200" b="0" i="0" dirty="0">
                <a:ln>
                  <a:solidFill>
                    <a:srgbClr val="001746"/>
                  </a:solidFill>
                </a:ln>
                <a:solidFill>
                  <a:srgbClr val="001746"/>
                </a:solidFill>
                <a:effectLst/>
                <a:highlight>
                  <a:srgbClr val="F8F8F8"/>
                </a:highlight>
                <a:latin typeface="UD デジタル 教科書体 NP-R" panose="02020400000000000000" pitchFamily="18" charset="-128"/>
                <a:ea typeface="UD デジタル 教科書体 NP-R" panose="02020400000000000000" pitchFamily="18" charset="-128"/>
              </a:rPr>
              <a:t>～</a:t>
            </a:r>
            <a:endParaRPr lang="en-US" altLang="ja-JP" sz="1200" b="0" i="0" dirty="0">
              <a:ln>
                <a:solidFill>
                  <a:srgbClr val="001746"/>
                </a:solidFill>
              </a:ln>
              <a:solidFill>
                <a:srgbClr val="001746"/>
              </a:solidFill>
              <a:effectLst/>
              <a:highlight>
                <a:srgbClr val="F8F8F8"/>
              </a:highlight>
              <a:latin typeface="UD デジタル 教科書体 NP-R" panose="02020400000000000000" pitchFamily="18" charset="-128"/>
              <a:ea typeface="UD デジタル 教科書体 NP-R" panose="02020400000000000000" pitchFamily="18" charset="-128"/>
            </a:endParaRPr>
          </a:p>
          <a:p>
            <a:r>
              <a:rPr lang="ja-JP" altLang="en-US" sz="1200" b="0" i="0" dirty="0">
                <a:ln>
                  <a:solidFill>
                    <a:srgbClr val="001746"/>
                  </a:solidFill>
                </a:ln>
                <a:solidFill>
                  <a:srgbClr val="001746"/>
                </a:solidFill>
                <a:effectLst/>
                <a:highlight>
                  <a:srgbClr val="F8F8F8"/>
                </a:highlight>
                <a:latin typeface="UD デジタル 教科書体 NP-R" panose="02020400000000000000" pitchFamily="18" charset="-128"/>
                <a:ea typeface="UD デジタル 教科書体 NP-R" panose="02020400000000000000" pitchFamily="18" charset="-128"/>
              </a:rPr>
              <a:t>現時点では、他人事のように思える私たちですが、今後将来のことを考えたとき、これらの困りごとの解決は家庭内を円満に保つために避けては通れない問題ととらえました。</a:t>
            </a:r>
            <a:endParaRPr lang="en-US" altLang="ja-JP" sz="1200" b="0" i="0" dirty="0">
              <a:ln>
                <a:solidFill>
                  <a:srgbClr val="001746"/>
                </a:solidFill>
              </a:ln>
              <a:solidFill>
                <a:srgbClr val="001746"/>
              </a:solidFill>
              <a:effectLst/>
              <a:highlight>
                <a:srgbClr val="F8F8F8"/>
              </a:highlight>
              <a:latin typeface="UD デジタル 教科書体 NP-R" panose="02020400000000000000" pitchFamily="18" charset="-128"/>
              <a:ea typeface="UD デジタル 教科書体 NP-R" panose="02020400000000000000" pitchFamily="18" charset="-128"/>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EC615880-913A-49FA-AD00-24C149589833}" type="slidenum">
              <a:rPr kumimoji="1" lang="ja-JP" altLang="en-US" smtClean="0"/>
              <a:t>6</a:t>
            </a:fld>
            <a:endParaRPr kumimoji="1" lang="ja-JP" altLang="en-US"/>
          </a:p>
        </p:txBody>
      </p:sp>
    </p:spTree>
    <p:extLst>
      <p:ext uri="{BB962C8B-B14F-4D97-AF65-F5344CB8AC3E}">
        <p14:creationId xmlns:p14="http://schemas.microsoft.com/office/powerpoint/2010/main" val="1621129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したがって、本研修で開発したアプリのターゲットは　◎　とし、</a:t>
            </a:r>
            <a:endParaRPr kumimoji="1" lang="en-US" altLang="ja-JP" dirty="0"/>
          </a:p>
          <a:p>
            <a:r>
              <a:rPr kumimoji="1" lang="ja-JP" altLang="en-US" dirty="0"/>
              <a:t>開発目的に　◎　～ことを掲げました。</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EC615880-913A-49FA-AD00-24C149589833}" type="slidenum">
              <a:rPr kumimoji="1" lang="ja-JP" altLang="en-US" smtClean="0"/>
              <a:t>7</a:t>
            </a:fld>
            <a:endParaRPr kumimoji="1" lang="ja-JP" altLang="en-US"/>
          </a:p>
        </p:txBody>
      </p:sp>
    </p:spTree>
    <p:extLst>
      <p:ext uri="{BB962C8B-B14F-4D97-AF65-F5344CB8AC3E}">
        <p14:creationId xmlns:p14="http://schemas.microsoft.com/office/powerpoint/2010/main" val="1738495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ここからはアプリの紹介です。株式会社</a:t>
            </a:r>
            <a:r>
              <a:rPr kumimoji="1" lang="en-US" altLang="ja-JP" dirty="0"/>
              <a:t>YSL</a:t>
            </a:r>
            <a:r>
              <a:rPr kumimoji="1" lang="ja-JP" altLang="en-US" dirty="0"/>
              <a:t>ソリューションの松岡拓海です。よろしくお願いします。</a:t>
            </a:r>
          </a:p>
        </p:txBody>
      </p:sp>
      <p:sp>
        <p:nvSpPr>
          <p:cNvPr id="4" name="スライド番号プレースホルダー 3"/>
          <p:cNvSpPr>
            <a:spLocks noGrp="1"/>
          </p:cNvSpPr>
          <p:nvPr>
            <p:ph type="sldNum" sz="quarter" idx="5"/>
          </p:nvPr>
        </p:nvSpPr>
        <p:spPr/>
        <p:txBody>
          <a:bodyPr/>
          <a:lstStyle/>
          <a:p>
            <a:fld id="{EC615880-913A-49FA-AD00-24C149589833}" type="slidenum">
              <a:rPr kumimoji="1" lang="ja-JP" altLang="en-US" smtClean="0"/>
              <a:t>8</a:t>
            </a:fld>
            <a:endParaRPr kumimoji="1" lang="ja-JP" altLang="en-US"/>
          </a:p>
        </p:txBody>
      </p:sp>
    </p:spTree>
    <p:extLst>
      <p:ext uri="{BB962C8B-B14F-4D97-AF65-F5344CB8AC3E}">
        <p14:creationId xmlns:p14="http://schemas.microsoft.com/office/powerpoint/2010/main" val="2051067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まずはこのアプリのコンセプトとデザインについてお話します。</a:t>
            </a:r>
            <a:endParaRPr kumimoji="1" lang="en-US" altLang="ja-JP" dirty="0"/>
          </a:p>
          <a:p>
            <a:r>
              <a:rPr kumimoji="1" lang="ja-JP" altLang="en-US" dirty="0"/>
              <a:t>僕たちパラパラチャーハンは、いつでも、どこでも、誰とでもをコンセプトとした、家庭内マニュアルアプリ</a:t>
            </a:r>
            <a:endParaRPr kumimoji="1" lang="en-US" altLang="ja-JP" dirty="0"/>
          </a:p>
          <a:p>
            <a:r>
              <a:rPr kumimoji="1" lang="ja-JP" altLang="en-US" dirty="0"/>
              <a:t>◎</a:t>
            </a:r>
            <a:endParaRPr kumimoji="1" lang="en-US" altLang="ja-JP" dirty="0"/>
          </a:p>
          <a:p>
            <a:r>
              <a:rPr kumimoji="1" lang="en-US" altLang="ja-JP" dirty="0" err="1"/>
              <a:t>famiLink</a:t>
            </a:r>
            <a:r>
              <a:rPr kumimoji="1" lang="ja-JP" altLang="en-US" dirty="0"/>
              <a:t>を作成しました。中央にあるのがこのアプリのロゴになります。</a:t>
            </a:r>
            <a:endParaRPr kumimoji="1" lang="en-US" altLang="ja-JP" dirty="0"/>
          </a:p>
          <a:p>
            <a:r>
              <a:rPr kumimoji="1" lang="ja-JP" altLang="en-US" dirty="0"/>
              <a:t>◎</a:t>
            </a:r>
            <a:endParaRPr kumimoji="1" lang="en-US" altLang="ja-JP" dirty="0"/>
          </a:p>
          <a:p>
            <a:r>
              <a:rPr lang="en-US" altLang="ja-JP" b="0" i="0" dirty="0" err="1">
                <a:solidFill>
                  <a:srgbClr val="1D1C1D"/>
                </a:solidFill>
                <a:effectLst/>
                <a:highlight>
                  <a:srgbClr val="F8F8F8"/>
                </a:highlight>
                <a:latin typeface="NotoSansJP"/>
              </a:rPr>
              <a:t>famiLin</a:t>
            </a:r>
            <a:r>
              <a:rPr lang="ja-JP" altLang="en-US" b="0" i="0" dirty="0">
                <a:solidFill>
                  <a:srgbClr val="1D1C1D"/>
                </a:solidFill>
                <a:effectLst/>
                <a:highlight>
                  <a:srgbClr val="F8F8F8"/>
                </a:highlight>
                <a:latin typeface="NotoSansJP"/>
              </a:rPr>
              <a:t>ｋの</a:t>
            </a:r>
            <a:r>
              <a:rPr lang="en-US" altLang="ja-JP" b="0" i="0" dirty="0" err="1">
                <a:solidFill>
                  <a:srgbClr val="1D1C1D"/>
                </a:solidFill>
                <a:effectLst/>
                <a:highlight>
                  <a:srgbClr val="F8F8F8"/>
                </a:highlight>
                <a:latin typeface="NotoSansJP"/>
              </a:rPr>
              <a:t>i</a:t>
            </a:r>
            <a:r>
              <a:rPr lang="ja-JP" altLang="en-US" b="0" i="0" dirty="0">
                <a:solidFill>
                  <a:srgbClr val="1D1C1D"/>
                </a:solidFill>
                <a:effectLst/>
                <a:highlight>
                  <a:srgbClr val="F8F8F8"/>
                </a:highlight>
                <a:latin typeface="NotoSansJP"/>
              </a:rPr>
              <a:t>の文字を</a:t>
            </a:r>
            <a:r>
              <a:rPr lang="en-US" altLang="ja-JP" b="0" i="0" dirty="0">
                <a:solidFill>
                  <a:srgbClr val="1D1C1D"/>
                </a:solidFill>
                <a:effectLst/>
                <a:highlight>
                  <a:srgbClr val="F8F8F8"/>
                </a:highlight>
                <a:latin typeface="NotoSansJP"/>
              </a:rPr>
              <a:t>I = </a:t>
            </a:r>
            <a:r>
              <a:rPr lang="ja-JP" altLang="en-US" b="0" i="0" dirty="0">
                <a:solidFill>
                  <a:srgbClr val="1D1C1D"/>
                </a:solidFill>
                <a:effectLst/>
                <a:highlight>
                  <a:srgbClr val="F8F8F8"/>
                </a:highlight>
                <a:latin typeface="NotoSansJP"/>
              </a:rPr>
              <a:t>私ととらえ、人型にしています。</a:t>
            </a:r>
            <a:br>
              <a:rPr lang="ja-JP" altLang="en-US" dirty="0"/>
            </a:br>
            <a:r>
              <a:rPr lang="ja-JP" altLang="en-US" b="0" i="0" dirty="0">
                <a:solidFill>
                  <a:srgbClr val="1D1C1D"/>
                </a:solidFill>
                <a:effectLst/>
                <a:highlight>
                  <a:srgbClr val="F8F8F8"/>
                </a:highlight>
                <a:latin typeface="NotoSansJP"/>
              </a:rPr>
              <a:t>この家の屋根に注目してください。</a:t>
            </a:r>
            <a:br>
              <a:rPr lang="ja-JP" altLang="en-US" dirty="0"/>
            </a:br>
            <a:r>
              <a:rPr lang="ja-JP" altLang="en-US" b="0" i="0" dirty="0">
                <a:solidFill>
                  <a:srgbClr val="1D1C1D"/>
                </a:solidFill>
                <a:effectLst/>
                <a:highlight>
                  <a:srgbClr val="F8F8F8"/>
                </a:highlight>
                <a:latin typeface="NotoSansJP"/>
              </a:rPr>
              <a:t>実は本の形になっていてマニュアルを表しています。</a:t>
            </a:r>
            <a:endParaRPr kumimoji="1" lang="en-US" altLang="ja-JP" dirty="0"/>
          </a:p>
          <a:p>
            <a:r>
              <a:rPr kumimoji="1" lang="ja-JP" altLang="en-US" dirty="0"/>
              <a:t>そして気づいていただけましたでしょうか？</a:t>
            </a:r>
            <a:r>
              <a:rPr kumimoji="1" lang="en-US" altLang="ja-JP" dirty="0" err="1"/>
              <a:t>famiLink</a:t>
            </a:r>
            <a:r>
              <a:rPr kumimoji="1" lang="ja-JP" altLang="en-US" dirty="0"/>
              <a:t>の</a:t>
            </a:r>
            <a:r>
              <a:rPr kumimoji="1" lang="en-US" altLang="ja-JP" dirty="0"/>
              <a:t>L</a:t>
            </a:r>
            <a:r>
              <a:rPr kumimoji="1" lang="ja-JP" altLang="en-US" dirty="0"/>
              <a:t>を大文字にすることでキャメル形式を再現しています。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EC615880-913A-49FA-AD00-24C149589833}" type="slidenum">
              <a:rPr kumimoji="1" lang="ja-JP" altLang="en-US" smtClean="0"/>
              <a:t>9</a:t>
            </a:fld>
            <a:endParaRPr kumimoji="1" lang="ja-JP" altLang="en-US"/>
          </a:p>
        </p:txBody>
      </p:sp>
    </p:spTree>
    <p:extLst>
      <p:ext uri="{BB962C8B-B14F-4D97-AF65-F5344CB8AC3E}">
        <p14:creationId xmlns:p14="http://schemas.microsoft.com/office/powerpoint/2010/main" val="1371987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641B40DF-6DC4-43F5-9042-2BD21D1F6A34}" type="datetimeFigureOut">
              <a:rPr kumimoji="1" lang="ja-JP" altLang="en-US" smtClean="0"/>
              <a:t>2024/6/28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F7A74B7-53CF-475C-87CE-B2FEE0F658DC}" type="slidenum">
              <a:rPr kumimoji="1" lang="ja-JP" altLang="en-US" smtClean="0"/>
              <a:t>‹#›</a:t>
            </a:fld>
            <a:endParaRPr kumimoji="1" lang="ja-JP" altLang="en-US"/>
          </a:p>
        </p:txBody>
      </p:sp>
    </p:spTree>
    <p:extLst>
      <p:ext uri="{BB962C8B-B14F-4D97-AF65-F5344CB8AC3E}">
        <p14:creationId xmlns:p14="http://schemas.microsoft.com/office/powerpoint/2010/main" val="12370991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41B40DF-6DC4-43F5-9042-2BD21D1F6A34}" type="datetimeFigureOut">
              <a:rPr kumimoji="1" lang="ja-JP" altLang="en-US" smtClean="0"/>
              <a:t>2024/6/28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F7A74B7-53CF-475C-87CE-B2FEE0F658DC}" type="slidenum">
              <a:rPr kumimoji="1" lang="ja-JP" altLang="en-US" smtClean="0"/>
              <a:t>‹#›</a:t>
            </a:fld>
            <a:endParaRPr kumimoji="1" lang="ja-JP" altLang="en-US"/>
          </a:p>
        </p:txBody>
      </p:sp>
    </p:spTree>
    <p:extLst>
      <p:ext uri="{BB962C8B-B14F-4D97-AF65-F5344CB8AC3E}">
        <p14:creationId xmlns:p14="http://schemas.microsoft.com/office/powerpoint/2010/main" val="364147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41B40DF-6DC4-43F5-9042-2BD21D1F6A34}" type="datetimeFigureOut">
              <a:rPr kumimoji="1" lang="ja-JP" altLang="en-US" smtClean="0"/>
              <a:t>2024/6/28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F7A74B7-53CF-475C-87CE-B2FEE0F658DC}" type="slidenum">
              <a:rPr kumimoji="1" lang="ja-JP" altLang="en-US" smtClean="0"/>
              <a:t>‹#›</a:t>
            </a:fld>
            <a:endParaRPr kumimoji="1" lang="ja-JP" altLang="en-US"/>
          </a:p>
        </p:txBody>
      </p:sp>
    </p:spTree>
    <p:extLst>
      <p:ext uri="{BB962C8B-B14F-4D97-AF65-F5344CB8AC3E}">
        <p14:creationId xmlns:p14="http://schemas.microsoft.com/office/powerpoint/2010/main" val="793509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41B40DF-6DC4-43F5-9042-2BD21D1F6A34}" type="datetimeFigureOut">
              <a:rPr kumimoji="1" lang="ja-JP" altLang="en-US" smtClean="0"/>
              <a:t>2024/6/28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F7A74B7-53CF-475C-87CE-B2FEE0F658DC}" type="slidenum">
              <a:rPr kumimoji="1" lang="ja-JP" altLang="en-US" smtClean="0"/>
              <a:t>‹#›</a:t>
            </a:fld>
            <a:endParaRPr kumimoji="1" lang="ja-JP" altLang="en-US"/>
          </a:p>
        </p:txBody>
      </p:sp>
    </p:spTree>
    <p:extLst>
      <p:ext uri="{BB962C8B-B14F-4D97-AF65-F5344CB8AC3E}">
        <p14:creationId xmlns:p14="http://schemas.microsoft.com/office/powerpoint/2010/main" val="4043228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41B40DF-6DC4-43F5-9042-2BD21D1F6A34}" type="datetimeFigureOut">
              <a:rPr kumimoji="1" lang="ja-JP" altLang="en-US" smtClean="0"/>
              <a:t>2024/6/28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CF7A74B7-53CF-475C-87CE-B2FEE0F658DC}" type="slidenum">
              <a:rPr kumimoji="1" lang="ja-JP" altLang="en-US" smtClean="0"/>
              <a:t>‹#›</a:t>
            </a:fld>
            <a:endParaRPr kumimoji="1" lang="ja-JP" altLang="en-US"/>
          </a:p>
        </p:txBody>
      </p:sp>
    </p:spTree>
    <p:extLst>
      <p:ext uri="{BB962C8B-B14F-4D97-AF65-F5344CB8AC3E}">
        <p14:creationId xmlns:p14="http://schemas.microsoft.com/office/powerpoint/2010/main" val="2711764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41B40DF-6DC4-43F5-9042-2BD21D1F6A34}" type="datetimeFigureOut">
              <a:rPr kumimoji="1" lang="ja-JP" altLang="en-US" smtClean="0"/>
              <a:t>2024/6/28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F7A74B7-53CF-475C-87CE-B2FEE0F658DC}" type="slidenum">
              <a:rPr kumimoji="1" lang="ja-JP" altLang="en-US" smtClean="0"/>
              <a:t>‹#›</a:t>
            </a:fld>
            <a:endParaRPr kumimoji="1" lang="ja-JP" altLang="en-US"/>
          </a:p>
        </p:txBody>
      </p:sp>
    </p:spTree>
    <p:extLst>
      <p:ext uri="{BB962C8B-B14F-4D97-AF65-F5344CB8AC3E}">
        <p14:creationId xmlns:p14="http://schemas.microsoft.com/office/powerpoint/2010/main" val="1312244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41B40DF-6DC4-43F5-9042-2BD21D1F6A34}" type="datetimeFigureOut">
              <a:rPr kumimoji="1" lang="ja-JP" altLang="en-US" smtClean="0"/>
              <a:t>2024/6/28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CF7A74B7-53CF-475C-87CE-B2FEE0F658DC}" type="slidenum">
              <a:rPr kumimoji="1" lang="ja-JP" altLang="en-US" smtClean="0"/>
              <a:t>‹#›</a:t>
            </a:fld>
            <a:endParaRPr kumimoji="1" lang="ja-JP" altLang="en-US"/>
          </a:p>
        </p:txBody>
      </p:sp>
    </p:spTree>
    <p:extLst>
      <p:ext uri="{BB962C8B-B14F-4D97-AF65-F5344CB8AC3E}">
        <p14:creationId xmlns:p14="http://schemas.microsoft.com/office/powerpoint/2010/main" val="70581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641B40DF-6DC4-43F5-9042-2BD21D1F6A34}" type="datetimeFigureOut">
              <a:rPr kumimoji="1" lang="ja-JP" altLang="en-US" smtClean="0"/>
              <a:t>2024/6/28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CF7A74B7-53CF-475C-87CE-B2FEE0F658DC}" type="slidenum">
              <a:rPr kumimoji="1" lang="ja-JP" altLang="en-US" smtClean="0"/>
              <a:t>‹#›</a:t>
            </a:fld>
            <a:endParaRPr kumimoji="1" lang="ja-JP" altLang="en-US"/>
          </a:p>
        </p:txBody>
      </p:sp>
    </p:spTree>
    <p:extLst>
      <p:ext uri="{BB962C8B-B14F-4D97-AF65-F5344CB8AC3E}">
        <p14:creationId xmlns:p14="http://schemas.microsoft.com/office/powerpoint/2010/main" val="1847679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1B40DF-6DC4-43F5-9042-2BD21D1F6A34}" type="datetimeFigureOut">
              <a:rPr kumimoji="1" lang="ja-JP" altLang="en-US" smtClean="0"/>
              <a:t>2024/6/28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CF7A74B7-53CF-475C-87CE-B2FEE0F658DC}" type="slidenum">
              <a:rPr kumimoji="1" lang="ja-JP" altLang="en-US" smtClean="0"/>
              <a:t>‹#›</a:t>
            </a:fld>
            <a:endParaRPr kumimoji="1" lang="ja-JP" altLang="en-US"/>
          </a:p>
        </p:txBody>
      </p:sp>
    </p:spTree>
    <p:extLst>
      <p:ext uri="{BB962C8B-B14F-4D97-AF65-F5344CB8AC3E}">
        <p14:creationId xmlns:p14="http://schemas.microsoft.com/office/powerpoint/2010/main" val="1469989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41B40DF-6DC4-43F5-9042-2BD21D1F6A34}" type="datetimeFigureOut">
              <a:rPr kumimoji="1" lang="ja-JP" altLang="en-US" smtClean="0"/>
              <a:t>2024/6/28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F7A74B7-53CF-475C-87CE-B2FEE0F658DC}" type="slidenum">
              <a:rPr kumimoji="1" lang="ja-JP" altLang="en-US" smtClean="0"/>
              <a:t>‹#›</a:t>
            </a:fld>
            <a:endParaRPr kumimoji="1" lang="ja-JP" altLang="en-US"/>
          </a:p>
        </p:txBody>
      </p:sp>
    </p:spTree>
    <p:extLst>
      <p:ext uri="{BB962C8B-B14F-4D97-AF65-F5344CB8AC3E}">
        <p14:creationId xmlns:p14="http://schemas.microsoft.com/office/powerpoint/2010/main" val="4268360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41B40DF-6DC4-43F5-9042-2BD21D1F6A34}" type="datetimeFigureOut">
              <a:rPr kumimoji="1" lang="ja-JP" altLang="en-US" smtClean="0"/>
              <a:t>2024/6/28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CF7A74B7-53CF-475C-87CE-B2FEE0F658DC}" type="slidenum">
              <a:rPr kumimoji="1" lang="ja-JP" altLang="en-US" smtClean="0"/>
              <a:t>‹#›</a:t>
            </a:fld>
            <a:endParaRPr kumimoji="1" lang="ja-JP" altLang="en-US"/>
          </a:p>
        </p:txBody>
      </p:sp>
    </p:spTree>
    <p:extLst>
      <p:ext uri="{BB962C8B-B14F-4D97-AF65-F5344CB8AC3E}">
        <p14:creationId xmlns:p14="http://schemas.microsoft.com/office/powerpoint/2010/main" val="1972488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1B40DF-6DC4-43F5-9042-2BD21D1F6A34}" type="datetimeFigureOut">
              <a:rPr kumimoji="1" lang="ja-JP" altLang="en-US" smtClean="0"/>
              <a:t>2024/6/28</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7A74B7-53CF-475C-87CE-B2FEE0F658DC}" type="slidenum">
              <a:rPr kumimoji="1" lang="ja-JP" altLang="en-US" smtClean="0"/>
              <a:t>‹#›</a:t>
            </a:fld>
            <a:endParaRPr kumimoji="1" lang="ja-JP" altLang="en-US"/>
          </a:p>
        </p:txBody>
      </p:sp>
    </p:spTree>
    <p:extLst>
      <p:ext uri="{BB962C8B-B14F-4D97-AF65-F5344CB8AC3E}">
        <p14:creationId xmlns:p14="http://schemas.microsoft.com/office/powerpoint/2010/main" val="28891887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3.jp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33.jpg"/><Relationship Id="rId5" Type="http://schemas.openxmlformats.org/officeDocument/2006/relationships/image" Target="../media/image32.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52.jp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正方形/長方形 25">
            <a:extLst>
              <a:ext uri="{FF2B5EF4-FFF2-40B4-BE49-F238E27FC236}">
                <a16:creationId xmlns:a16="http://schemas.microsoft.com/office/drawing/2014/main" id="{D2FC64A0-4024-C251-247C-4CAA48A81908}"/>
              </a:ext>
            </a:extLst>
          </p:cNvPr>
          <p:cNvSpPr/>
          <p:nvPr/>
        </p:nvSpPr>
        <p:spPr>
          <a:xfrm>
            <a:off x="0" y="0"/>
            <a:ext cx="12192000" cy="6857999"/>
          </a:xfrm>
          <a:prstGeom prst="rect">
            <a:avLst/>
          </a:prstGeom>
          <a:solidFill>
            <a:srgbClr val="C6D7E4"/>
          </a:solidFill>
          <a:ln>
            <a:solidFill>
              <a:srgbClr val="C6D7E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四角形: 角を丸くする 2">
            <a:extLst>
              <a:ext uri="{FF2B5EF4-FFF2-40B4-BE49-F238E27FC236}">
                <a16:creationId xmlns:a16="http://schemas.microsoft.com/office/drawing/2014/main" id="{0AAF4DA6-A6AB-F449-5144-3B56A85DF971}"/>
              </a:ext>
            </a:extLst>
          </p:cNvPr>
          <p:cNvSpPr/>
          <p:nvPr/>
        </p:nvSpPr>
        <p:spPr>
          <a:xfrm>
            <a:off x="226702" y="228600"/>
            <a:ext cx="11726934" cy="6400800"/>
          </a:xfrm>
          <a:prstGeom prst="roundRect">
            <a:avLst>
              <a:gd name="adj" fmla="val 8576"/>
            </a:avLst>
          </a:prstGeom>
          <a:solidFill>
            <a:srgbClr val="EAF2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E603951F-5781-BC8E-F6EF-2BD69A2B3638}"/>
              </a:ext>
            </a:extLst>
          </p:cNvPr>
          <p:cNvSpPr/>
          <p:nvPr/>
        </p:nvSpPr>
        <p:spPr>
          <a:xfrm>
            <a:off x="590263" y="585070"/>
            <a:ext cx="2330071" cy="655901"/>
          </a:xfrm>
          <a:prstGeom prst="roundRect">
            <a:avLst>
              <a:gd name="adj" fmla="val 35898"/>
            </a:avLst>
          </a:prstGeom>
          <a:solidFill>
            <a:srgbClr val="0017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4B2DCCDC-0E67-1C08-FB1F-43EB60DA5974}"/>
              </a:ext>
            </a:extLst>
          </p:cNvPr>
          <p:cNvSpPr txBox="1"/>
          <p:nvPr/>
        </p:nvSpPr>
        <p:spPr>
          <a:xfrm>
            <a:off x="613559" y="740428"/>
            <a:ext cx="2330071" cy="369332"/>
          </a:xfrm>
          <a:prstGeom prst="rect">
            <a:avLst/>
          </a:prstGeom>
          <a:noFill/>
        </p:spPr>
        <p:txBody>
          <a:bodyPr wrap="square" rtlCol="0">
            <a:spAutoFit/>
          </a:bodyPr>
          <a:lstStyle/>
          <a:p>
            <a:r>
              <a:rPr kumimoji="1" lang="ja-JP" altLang="en-US" dirty="0">
                <a:ln>
                  <a:solidFill>
                    <a:schemeClr val="bg1"/>
                  </a:solidFill>
                </a:ln>
                <a:solidFill>
                  <a:schemeClr val="bg1"/>
                </a:solidFill>
                <a:latin typeface="UD デジタル 教科書体 NK-R" panose="02020400000000000000" pitchFamily="18" charset="-128"/>
                <a:ea typeface="UD デジタル 教科書体 NK-R" panose="02020400000000000000" pitchFamily="18" charset="-128"/>
              </a:rPr>
              <a:t>パラパラチャーハン🥄</a:t>
            </a:r>
          </a:p>
        </p:txBody>
      </p:sp>
      <p:grpSp>
        <p:nvGrpSpPr>
          <p:cNvPr id="2" name="グループ化 1">
            <a:extLst>
              <a:ext uri="{FF2B5EF4-FFF2-40B4-BE49-F238E27FC236}">
                <a16:creationId xmlns:a16="http://schemas.microsoft.com/office/drawing/2014/main" id="{E9CA32D4-97D9-B0ED-4119-02A4A545BFA4}"/>
              </a:ext>
            </a:extLst>
          </p:cNvPr>
          <p:cNvGrpSpPr/>
          <p:nvPr/>
        </p:nvGrpSpPr>
        <p:grpSpPr>
          <a:xfrm>
            <a:off x="4419600" y="1898303"/>
            <a:ext cx="3352800" cy="3061393"/>
            <a:chOff x="4419600" y="1898303"/>
            <a:chExt cx="3352800" cy="3061393"/>
          </a:xfrm>
        </p:grpSpPr>
        <p:sp>
          <p:nvSpPr>
            <p:cNvPr id="10" name="四角形: 角を丸くする 9">
              <a:extLst>
                <a:ext uri="{FF2B5EF4-FFF2-40B4-BE49-F238E27FC236}">
                  <a16:creationId xmlns:a16="http://schemas.microsoft.com/office/drawing/2014/main" id="{8DDA5C1D-6C9A-12BC-CE7A-8F44E6EB3CE8}"/>
                </a:ext>
              </a:extLst>
            </p:cNvPr>
            <p:cNvSpPr/>
            <p:nvPr/>
          </p:nvSpPr>
          <p:spPr>
            <a:xfrm>
              <a:off x="4419600" y="1898303"/>
              <a:ext cx="3352800" cy="3061393"/>
            </a:xfrm>
            <a:prstGeom prst="round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descr="ロゴ&#10;&#10;中程度の精度で自動的に生成された説明">
              <a:extLst>
                <a:ext uri="{FF2B5EF4-FFF2-40B4-BE49-F238E27FC236}">
                  <a16:creationId xmlns:a16="http://schemas.microsoft.com/office/drawing/2014/main" id="{13B31656-02C7-8FA6-D267-30B6B7A1B2FA}"/>
                </a:ext>
              </a:extLst>
            </p:cNvPr>
            <p:cNvPicPr>
              <a:picLocks noChangeAspect="1"/>
            </p:cNvPicPr>
            <p:nvPr/>
          </p:nvPicPr>
          <p:blipFill rotWithShape="1">
            <a:blip r:embed="rId3">
              <a:extLst>
                <a:ext uri="{28A0092B-C50C-407E-A947-70E740481C1C}">
                  <a14:useLocalDpi xmlns:a14="http://schemas.microsoft.com/office/drawing/2010/main" val="0"/>
                </a:ext>
              </a:extLst>
            </a:blip>
            <a:srcRect l="14562" t="11298" b="30517"/>
            <a:stretch/>
          </p:blipFill>
          <p:spPr>
            <a:xfrm>
              <a:off x="4659363" y="2881530"/>
              <a:ext cx="2883106" cy="1150374"/>
            </a:xfrm>
            <a:prstGeom prst="rect">
              <a:avLst/>
            </a:prstGeom>
          </p:spPr>
        </p:pic>
      </p:grpSp>
      <p:pic>
        <p:nvPicPr>
          <p:cNvPr id="15" name="図 14" descr="ダイアグラム&#10;&#10;自動的に生成された説明">
            <a:extLst>
              <a:ext uri="{FF2B5EF4-FFF2-40B4-BE49-F238E27FC236}">
                <a16:creationId xmlns:a16="http://schemas.microsoft.com/office/drawing/2014/main" id="{6CBF6F8B-91D8-1800-0A63-97683E2D2DAC}"/>
              </a:ext>
            </a:extLst>
          </p:cNvPr>
          <p:cNvPicPr>
            <a:picLocks noChangeAspect="1"/>
          </p:cNvPicPr>
          <p:nvPr/>
        </p:nvPicPr>
        <p:blipFill rotWithShape="1">
          <a:blip r:embed="rId4">
            <a:extLst>
              <a:ext uri="{28A0092B-C50C-407E-A947-70E740481C1C}">
                <a14:useLocalDpi xmlns:a14="http://schemas.microsoft.com/office/drawing/2010/main" val="0"/>
              </a:ext>
            </a:extLst>
          </a:blip>
          <a:srcRect l="14153" t="67093" r="74404" b="18084"/>
          <a:stretch/>
        </p:blipFill>
        <p:spPr>
          <a:xfrm>
            <a:off x="1467062" y="3382841"/>
            <a:ext cx="1671789" cy="1624237"/>
          </a:xfrm>
          <a:prstGeom prst="rect">
            <a:avLst/>
          </a:prstGeom>
          <a:effectLst>
            <a:softEdge rad="127000"/>
          </a:effectLst>
        </p:spPr>
      </p:pic>
      <p:pic>
        <p:nvPicPr>
          <p:cNvPr id="16" name="図 15" descr="ダイアグラム&#10;&#10;自動的に生成された説明">
            <a:extLst>
              <a:ext uri="{FF2B5EF4-FFF2-40B4-BE49-F238E27FC236}">
                <a16:creationId xmlns:a16="http://schemas.microsoft.com/office/drawing/2014/main" id="{5F9B6E88-4D97-2F1A-0A12-C43A8D5B13DA}"/>
              </a:ext>
            </a:extLst>
          </p:cNvPr>
          <p:cNvPicPr>
            <a:picLocks noChangeAspect="1"/>
          </p:cNvPicPr>
          <p:nvPr/>
        </p:nvPicPr>
        <p:blipFill rotWithShape="1">
          <a:blip r:embed="rId5">
            <a:extLst>
              <a:ext uri="{28A0092B-C50C-407E-A947-70E740481C1C}">
                <a14:useLocalDpi xmlns:a14="http://schemas.microsoft.com/office/drawing/2010/main" val="0"/>
              </a:ext>
            </a:extLst>
          </a:blip>
          <a:srcRect l="15118" t="56335" r="75246" b="30818"/>
          <a:stretch/>
        </p:blipFill>
        <p:spPr>
          <a:xfrm>
            <a:off x="2423893" y="1843600"/>
            <a:ext cx="1539359" cy="1539241"/>
          </a:xfrm>
          <a:prstGeom prst="rect">
            <a:avLst/>
          </a:prstGeom>
          <a:effectLst>
            <a:softEdge rad="127000"/>
          </a:effectLst>
        </p:spPr>
      </p:pic>
      <p:pic>
        <p:nvPicPr>
          <p:cNvPr id="17" name="図 16" descr="ダイアグラム&#10;&#10;自動的に生成された説明">
            <a:extLst>
              <a:ext uri="{FF2B5EF4-FFF2-40B4-BE49-F238E27FC236}">
                <a16:creationId xmlns:a16="http://schemas.microsoft.com/office/drawing/2014/main" id="{2095CC07-1788-5F2F-C08E-EB46EB8119B7}"/>
              </a:ext>
            </a:extLst>
          </p:cNvPr>
          <p:cNvPicPr>
            <a:picLocks noChangeAspect="1"/>
          </p:cNvPicPr>
          <p:nvPr/>
        </p:nvPicPr>
        <p:blipFill rotWithShape="1">
          <a:blip r:embed="rId5">
            <a:extLst>
              <a:ext uri="{28A0092B-C50C-407E-A947-70E740481C1C}">
                <a14:useLocalDpi xmlns:a14="http://schemas.microsoft.com/office/drawing/2010/main" val="0"/>
              </a:ext>
            </a:extLst>
          </a:blip>
          <a:srcRect l="24394" t="43243" r="65031" b="43168"/>
          <a:stretch/>
        </p:blipFill>
        <p:spPr>
          <a:xfrm>
            <a:off x="8237292" y="1874072"/>
            <a:ext cx="1588159" cy="1530697"/>
          </a:xfrm>
          <a:prstGeom prst="rect">
            <a:avLst/>
          </a:prstGeom>
          <a:effectLst>
            <a:softEdge rad="127000"/>
          </a:effectLst>
        </p:spPr>
      </p:pic>
      <p:pic>
        <p:nvPicPr>
          <p:cNvPr id="19" name="図 18" descr="ダイアグラム&#10;&#10;自動的に生成された説明">
            <a:extLst>
              <a:ext uri="{FF2B5EF4-FFF2-40B4-BE49-F238E27FC236}">
                <a16:creationId xmlns:a16="http://schemas.microsoft.com/office/drawing/2014/main" id="{1FEDEB6A-134C-E6F7-7B90-C45CFC47EBA0}"/>
              </a:ext>
            </a:extLst>
          </p:cNvPr>
          <p:cNvPicPr>
            <a:picLocks noChangeAspect="1"/>
          </p:cNvPicPr>
          <p:nvPr/>
        </p:nvPicPr>
        <p:blipFill rotWithShape="1">
          <a:blip r:embed="rId5">
            <a:extLst>
              <a:ext uri="{28A0092B-C50C-407E-A947-70E740481C1C}">
                <a14:useLocalDpi xmlns:a14="http://schemas.microsoft.com/office/drawing/2010/main" val="0"/>
              </a:ext>
            </a:extLst>
          </a:blip>
          <a:srcRect l="34809" t="55908" r="54657" b="30448"/>
          <a:stretch/>
        </p:blipFill>
        <p:spPr>
          <a:xfrm>
            <a:off x="9084746" y="3393804"/>
            <a:ext cx="1649446" cy="1602309"/>
          </a:xfrm>
          <a:prstGeom prst="rect">
            <a:avLst/>
          </a:prstGeom>
          <a:effectLst>
            <a:softEdge rad="127000"/>
          </a:effectLst>
        </p:spPr>
      </p:pic>
      <p:sp>
        <p:nvSpPr>
          <p:cNvPr id="24" name="四角形: 角を丸くする 23">
            <a:extLst>
              <a:ext uri="{FF2B5EF4-FFF2-40B4-BE49-F238E27FC236}">
                <a16:creationId xmlns:a16="http://schemas.microsoft.com/office/drawing/2014/main" id="{6221322D-3011-81CB-A314-60F568E71BA6}"/>
              </a:ext>
            </a:extLst>
          </p:cNvPr>
          <p:cNvSpPr/>
          <p:nvPr/>
        </p:nvSpPr>
        <p:spPr>
          <a:xfrm>
            <a:off x="2309665" y="5386849"/>
            <a:ext cx="7561007" cy="784957"/>
          </a:xfrm>
          <a:prstGeom prst="roundRect">
            <a:avLst>
              <a:gd name="adj" fmla="val 30905"/>
            </a:avLst>
          </a:prstGeom>
          <a:solidFill>
            <a:srgbClr val="C6D7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A9CB4A56-592F-F528-61F6-6ED1DB97B670}"/>
              </a:ext>
            </a:extLst>
          </p:cNvPr>
          <p:cNvSpPr txBox="1"/>
          <p:nvPr/>
        </p:nvSpPr>
        <p:spPr>
          <a:xfrm>
            <a:off x="2668038" y="5577945"/>
            <a:ext cx="6865756" cy="430887"/>
          </a:xfrm>
          <a:prstGeom prst="rect">
            <a:avLst/>
          </a:prstGeom>
          <a:noFill/>
        </p:spPr>
        <p:txBody>
          <a:bodyPr wrap="square" rtlCol="0">
            <a:spAutoFit/>
          </a:bodyPr>
          <a:lstStyle/>
          <a:p>
            <a:r>
              <a:rPr kumimoji="1" lang="ja-JP" altLang="en-US"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大戸咲月</a:t>
            </a:r>
            <a:r>
              <a:rPr kumimoji="1" lang="en-US" altLang="ja-JP"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 </a:t>
            </a:r>
            <a:r>
              <a:rPr kumimoji="1" lang="ja-JP" altLang="en-US"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 勝間帆波</a:t>
            </a:r>
            <a:r>
              <a:rPr kumimoji="1" lang="en-US" altLang="ja-JP"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  </a:t>
            </a:r>
            <a:r>
              <a:rPr kumimoji="1" lang="ja-JP" altLang="en-US"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座間陽嵩</a:t>
            </a:r>
            <a:r>
              <a:rPr kumimoji="1" lang="en-US" altLang="ja-JP"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  </a:t>
            </a:r>
            <a:r>
              <a:rPr kumimoji="1" lang="ja-JP" altLang="en-US"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増田亮介</a:t>
            </a:r>
            <a:r>
              <a:rPr kumimoji="1" lang="en-US" altLang="ja-JP"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  </a:t>
            </a:r>
            <a:r>
              <a:rPr kumimoji="1" lang="ja-JP" altLang="en-US"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松岡拓海</a:t>
            </a:r>
          </a:p>
        </p:txBody>
      </p:sp>
      <p:sp>
        <p:nvSpPr>
          <p:cNvPr id="25" name="四角形: 角を丸くする 24">
            <a:extLst>
              <a:ext uri="{FF2B5EF4-FFF2-40B4-BE49-F238E27FC236}">
                <a16:creationId xmlns:a16="http://schemas.microsoft.com/office/drawing/2014/main" id="{82ACFB3B-ACD6-D62B-8A9D-F6AF4339DF26}"/>
              </a:ext>
            </a:extLst>
          </p:cNvPr>
          <p:cNvSpPr/>
          <p:nvPr/>
        </p:nvSpPr>
        <p:spPr>
          <a:xfrm>
            <a:off x="373626" y="375920"/>
            <a:ext cx="11411974" cy="6106160"/>
          </a:xfrm>
          <a:prstGeom prst="roundRect">
            <a:avLst>
              <a:gd name="adj" fmla="val 7792"/>
            </a:avLst>
          </a:prstGeom>
          <a:noFill/>
          <a:ln w="19050">
            <a:solidFill>
              <a:srgbClr val="8AAEC9"/>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33D6C826-A215-760E-1608-922355719CEA}"/>
              </a:ext>
            </a:extLst>
          </p:cNvPr>
          <p:cNvSpPr txBox="1"/>
          <p:nvPr/>
        </p:nvSpPr>
        <p:spPr>
          <a:xfrm>
            <a:off x="3487152" y="767211"/>
            <a:ext cx="5227528" cy="584775"/>
          </a:xfrm>
          <a:prstGeom prst="rect">
            <a:avLst/>
          </a:prstGeom>
          <a:noFill/>
        </p:spPr>
        <p:txBody>
          <a:bodyPr wrap="square" rtlCol="0">
            <a:spAutoFit/>
          </a:bodyPr>
          <a:lstStyle/>
          <a:p>
            <a:r>
              <a:rPr kumimoji="1" lang="ja-JP" altLang="en-US" sz="3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チーム開発演習　成果発表</a:t>
            </a:r>
          </a:p>
        </p:txBody>
      </p:sp>
      <p:cxnSp>
        <p:nvCxnSpPr>
          <p:cNvPr id="29" name="直線コネクタ 28">
            <a:extLst>
              <a:ext uri="{FF2B5EF4-FFF2-40B4-BE49-F238E27FC236}">
                <a16:creationId xmlns:a16="http://schemas.microsoft.com/office/drawing/2014/main" id="{586348E5-9F8E-DD4B-DD32-BCE1D97DB007}"/>
              </a:ext>
            </a:extLst>
          </p:cNvPr>
          <p:cNvCxnSpPr>
            <a:cxnSpLocks/>
          </p:cNvCxnSpPr>
          <p:nvPr/>
        </p:nvCxnSpPr>
        <p:spPr>
          <a:xfrm>
            <a:off x="3132000" y="1351986"/>
            <a:ext cx="5928000" cy="0"/>
          </a:xfrm>
          <a:prstGeom prst="line">
            <a:avLst/>
          </a:prstGeom>
          <a:ln w="76200" cmpd="dbl">
            <a:solidFill>
              <a:srgbClr val="E2DD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1476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AF5B89C-BE04-2EBA-E3F1-A8FE724DDF53}"/>
              </a:ext>
            </a:extLst>
          </p:cNvPr>
          <p:cNvSpPr/>
          <p:nvPr/>
        </p:nvSpPr>
        <p:spPr>
          <a:xfrm>
            <a:off x="0" y="1"/>
            <a:ext cx="12192000" cy="698089"/>
          </a:xfrm>
          <a:prstGeom prst="rect">
            <a:avLst/>
          </a:prstGeom>
          <a:solidFill>
            <a:srgbClr val="E9E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FCEA6FC0-CDAE-299B-3A48-024710F1D6ED}"/>
              </a:ext>
            </a:extLst>
          </p:cNvPr>
          <p:cNvSpPr txBox="1"/>
          <p:nvPr/>
        </p:nvSpPr>
        <p:spPr>
          <a:xfrm>
            <a:off x="98321" y="142793"/>
            <a:ext cx="2094271" cy="461665"/>
          </a:xfrm>
          <a:prstGeom prst="rect">
            <a:avLst/>
          </a:prstGeom>
          <a:noFill/>
        </p:spPr>
        <p:txBody>
          <a:bodyPr wrap="square" rtlCol="0">
            <a:spAutoFit/>
          </a:bodyPr>
          <a:lstStyle/>
          <a:p>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アプリ紹介</a:t>
            </a:r>
          </a:p>
        </p:txBody>
      </p:sp>
      <p:sp>
        <p:nvSpPr>
          <p:cNvPr id="15" name="フローチャート: 結合子 14">
            <a:extLst>
              <a:ext uri="{FF2B5EF4-FFF2-40B4-BE49-F238E27FC236}">
                <a16:creationId xmlns:a16="http://schemas.microsoft.com/office/drawing/2014/main" id="{8C50C9E5-7E28-3A64-4383-388DD6A138A4}"/>
              </a:ext>
            </a:extLst>
          </p:cNvPr>
          <p:cNvSpPr/>
          <p:nvPr/>
        </p:nvSpPr>
        <p:spPr>
          <a:xfrm>
            <a:off x="4477139" y="2360645"/>
            <a:ext cx="2957804" cy="2873830"/>
          </a:xfrm>
          <a:prstGeom prst="flowChartConnector">
            <a:avLst/>
          </a:prstGeom>
          <a:solidFill>
            <a:srgbClr val="F8D5D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ローチャート: 結合子 15">
            <a:extLst>
              <a:ext uri="{FF2B5EF4-FFF2-40B4-BE49-F238E27FC236}">
                <a16:creationId xmlns:a16="http://schemas.microsoft.com/office/drawing/2014/main" id="{C975BE98-E97C-7A82-39CC-F8B781ABCF66}"/>
              </a:ext>
            </a:extLst>
          </p:cNvPr>
          <p:cNvSpPr/>
          <p:nvPr/>
        </p:nvSpPr>
        <p:spPr>
          <a:xfrm>
            <a:off x="7434943" y="2360645"/>
            <a:ext cx="2957804" cy="2873830"/>
          </a:xfrm>
          <a:prstGeom prst="flowChartConnector">
            <a:avLst/>
          </a:prstGeom>
          <a:solidFill>
            <a:srgbClr val="C6D7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ローチャート: 結合子 17">
            <a:extLst>
              <a:ext uri="{FF2B5EF4-FFF2-40B4-BE49-F238E27FC236}">
                <a16:creationId xmlns:a16="http://schemas.microsoft.com/office/drawing/2014/main" id="{17F8660C-02B6-31BB-3FC6-A15A1E30CFCE}"/>
              </a:ext>
            </a:extLst>
          </p:cNvPr>
          <p:cNvSpPr/>
          <p:nvPr/>
        </p:nvSpPr>
        <p:spPr>
          <a:xfrm>
            <a:off x="1540502" y="2360645"/>
            <a:ext cx="2957804" cy="2873830"/>
          </a:xfrm>
          <a:prstGeom prst="flowChartConnector">
            <a:avLst/>
          </a:prstGeom>
          <a:solidFill>
            <a:srgbClr val="FCF3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フローチャート: 結合子 18">
            <a:extLst>
              <a:ext uri="{FF2B5EF4-FFF2-40B4-BE49-F238E27FC236}">
                <a16:creationId xmlns:a16="http://schemas.microsoft.com/office/drawing/2014/main" id="{28756CB1-EADB-896D-4B39-8143C58C351C}"/>
              </a:ext>
            </a:extLst>
          </p:cNvPr>
          <p:cNvSpPr/>
          <p:nvPr/>
        </p:nvSpPr>
        <p:spPr>
          <a:xfrm>
            <a:off x="5035809" y="2903376"/>
            <a:ext cx="1840463" cy="1788368"/>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フローチャート: 結合子 19">
            <a:extLst>
              <a:ext uri="{FF2B5EF4-FFF2-40B4-BE49-F238E27FC236}">
                <a16:creationId xmlns:a16="http://schemas.microsoft.com/office/drawing/2014/main" id="{3A0D7D00-FCA6-E444-0DD6-A2DBD0F66809}"/>
              </a:ext>
            </a:extLst>
          </p:cNvPr>
          <p:cNvSpPr/>
          <p:nvPr/>
        </p:nvSpPr>
        <p:spPr>
          <a:xfrm>
            <a:off x="7993613" y="2903376"/>
            <a:ext cx="1840463" cy="1788368"/>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結合子 21">
            <a:extLst>
              <a:ext uri="{FF2B5EF4-FFF2-40B4-BE49-F238E27FC236}">
                <a16:creationId xmlns:a16="http://schemas.microsoft.com/office/drawing/2014/main" id="{248900A7-23D4-127D-BD06-95A92F50D419}"/>
              </a:ext>
            </a:extLst>
          </p:cNvPr>
          <p:cNvSpPr/>
          <p:nvPr/>
        </p:nvSpPr>
        <p:spPr>
          <a:xfrm>
            <a:off x="2099172" y="2903376"/>
            <a:ext cx="1840463" cy="1788368"/>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69D21795-7A7F-223A-6759-6C8EA15B01FD}"/>
              </a:ext>
            </a:extLst>
          </p:cNvPr>
          <p:cNvSpPr txBox="1"/>
          <p:nvPr/>
        </p:nvSpPr>
        <p:spPr>
          <a:xfrm>
            <a:off x="2927480" y="1627615"/>
            <a:ext cx="2380511" cy="461665"/>
          </a:xfrm>
          <a:prstGeom prst="rect">
            <a:avLst/>
          </a:prstGeom>
          <a:noFill/>
        </p:spPr>
        <p:txBody>
          <a:bodyPr wrap="square" rtlCol="0">
            <a:spAutoFit/>
          </a:bodyPr>
          <a:lstStyle/>
          <a:p>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マニュアル機能</a:t>
            </a:r>
          </a:p>
        </p:txBody>
      </p:sp>
      <p:cxnSp>
        <p:nvCxnSpPr>
          <p:cNvPr id="25" name="直線コネクタ 24">
            <a:extLst>
              <a:ext uri="{FF2B5EF4-FFF2-40B4-BE49-F238E27FC236}">
                <a16:creationId xmlns:a16="http://schemas.microsoft.com/office/drawing/2014/main" id="{C5E98036-65CB-8E0B-CE4B-B5B82BDED55B}"/>
              </a:ext>
            </a:extLst>
          </p:cNvPr>
          <p:cNvCxnSpPr>
            <a:cxnSpLocks/>
          </p:cNvCxnSpPr>
          <p:nvPr/>
        </p:nvCxnSpPr>
        <p:spPr>
          <a:xfrm>
            <a:off x="4845202" y="2128180"/>
            <a:ext cx="459990" cy="676530"/>
          </a:xfrm>
          <a:prstGeom prst="line">
            <a:avLst/>
          </a:prstGeom>
          <a:ln w="28575">
            <a:solidFill>
              <a:srgbClr val="F3B4AB"/>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DC505111-5AD5-ABEF-7F3A-3EB765CDE174}"/>
              </a:ext>
            </a:extLst>
          </p:cNvPr>
          <p:cNvCxnSpPr>
            <a:cxnSpLocks/>
          </p:cNvCxnSpPr>
          <p:nvPr/>
        </p:nvCxnSpPr>
        <p:spPr>
          <a:xfrm>
            <a:off x="8462865" y="2089280"/>
            <a:ext cx="450979" cy="545064"/>
          </a:xfrm>
          <a:prstGeom prst="line">
            <a:avLst/>
          </a:prstGeom>
          <a:ln w="28575">
            <a:solidFill>
              <a:srgbClr val="8AAEC9"/>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4A565C1A-3EEC-9DCC-D5CC-7FB49EA29654}"/>
              </a:ext>
            </a:extLst>
          </p:cNvPr>
          <p:cNvCxnSpPr>
            <a:cxnSpLocks/>
          </p:cNvCxnSpPr>
          <p:nvPr/>
        </p:nvCxnSpPr>
        <p:spPr>
          <a:xfrm flipH="1">
            <a:off x="2099172" y="4790304"/>
            <a:ext cx="344262" cy="701791"/>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23898725-26DF-7E23-5144-D22730642FBC}"/>
              </a:ext>
            </a:extLst>
          </p:cNvPr>
          <p:cNvSpPr txBox="1"/>
          <p:nvPr/>
        </p:nvSpPr>
        <p:spPr>
          <a:xfrm>
            <a:off x="5855822" y="1610643"/>
            <a:ext cx="3888359" cy="461665"/>
          </a:xfrm>
          <a:prstGeom prst="rect">
            <a:avLst/>
          </a:prstGeom>
          <a:noFill/>
        </p:spPr>
        <p:txBody>
          <a:bodyPr wrap="square" rtlCol="0">
            <a:spAutoFit/>
          </a:bodyPr>
          <a:lstStyle/>
          <a:p>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タスク・スケジュール機能</a:t>
            </a:r>
          </a:p>
        </p:txBody>
      </p:sp>
      <p:sp>
        <p:nvSpPr>
          <p:cNvPr id="31" name="テキスト ボックス 30">
            <a:extLst>
              <a:ext uri="{FF2B5EF4-FFF2-40B4-BE49-F238E27FC236}">
                <a16:creationId xmlns:a16="http://schemas.microsoft.com/office/drawing/2014/main" id="{D6FC61FD-4F08-36B7-BFD0-D2759343AE85}"/>
              </a:ext>
            </a:extLst>
          </p:cNvPr>
          <p:cNvSpPr txBox="1"/>
          <p:nvPr/>
        </p:nvSpPr>
        <p:spPr>
          <a:xfrm>
            <a:off x="873188" y="5573440"/>
            <a:ext cx="2054292" cy="461665"/>
          </a:xfrm>
          <a:prstGeom prst="rect">
            <a:avLst/>
          </a:prstGeom>
          <a:noFill/>
        </p:spPr>
        <p:txBody>
          <a:bodyPr wrap="square" rtlCol="0">
            <a:spAutoFit/>
          </a:bodyPr>
          <a:lstStyle/>
          <a:p>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グループ機能</a:t>
            </a:r>
          </a:p>
        </p:txBody>
      </p:sp>
      <p:sp>
        <p:nvSpPr>
          <p:cNvPr id="32" name="テキスト ボックス 31">
            <a:extLst>
              <a:ext uri="{FF2B5EF4-FFF2-40B4-BE49-F238E27FC236}">
                <a16:creationId xmlns:a16="http://schemas.microsoft.com/office/drawing/2014/main" id="{DDC0E26F-72CE-957D-035A-D34168423EFE}"/>
              </a:ext>
            </a:extLst>
          </p:cNvPr>
          <p:cNvSpPr txBox="1"/>
          <p:nvPr/>
        </p:nvSpPr>
        <p:spPr>
          <a:xfrm>
            <a:off x="6917092" y="3135840"/>
            <a:ext cx="1035698" cy="1323439"/>
          </a:xfrm>
          <a:prstGeom prst="rect">
            <a:avLst/>
          </a:prstGeom>
          <a:noFill/>
        </p:spPr>
        <p:txBody>
          <a:bodyPr wrap="square" rtlCol="0">
            <a:spAutoFit/>
          </a:bodyPr>
          <a:lstStyle/>
          <a:p>
            <a:r>
              <a:rPr kumimoji="1" lang="ja-JP" altLang="en-US" sz="8000" dirty="0">
                <a:solidFill>
                  <a:srgbClr val="7DE3A1"/>
                </a:solidFill>
              </a:rPr>
              <a:t>∞</a:t>
            </a:r>
          </a:p>
        </p:txBody>
      </p:sp>
      <p:sp>
        <p:nvSpPr>
          <p:cNvPr id="33" name="テキスト ボックス 32">
            <a:extLst>
              <a:ext uri="{FF2B5EF4-FFF2-40B4-BE49-F238E27FC236}">
                <a16:creationId xmlns:a16="http://schemas.microsoft.com/office/drawing/2014/main" id="{6A530D70-1434-F6DB-D691-965CF115701B}"/>
              </a:ext>
            </a:extLst>
          </p:cNvPr>
          <p:cNvSpPr txBox="1"/>
          <p:nvPr/>
        </p:nvSpPr>
        <p:spPr>
          <a:xfrm>
            <a:off x="3969747" y="3135840"/>
            <a:ext cx="1035698" cy="1323439"/>
          </a:xfrm>
          <a:prstGeom prst="rect">
            <a:avLst/>
          </a:prstGeom>
          <a:noFill/>
        </p:spPr>
        <p:txBody>
          <a:bodyPr wrap="square" rtlCol="0">
            <a:spAutoFit/>
          </a:bodyPr>
          <a:lstStyle/>
          <a:p>
            <a:r>
              <a:rPr kumimoji="1" lang="ja-JP" altLang="en-US" sz="8000" dirty="0">
                <a:solidFill>
                  <a:srgbClr val="7DE3A1"/>
                </a:solidFill>
              </a:rPr>
              <a:t>∞</a:t>
            </a:r>
          </a:p>
        </p:txBody>
      </p:sp>
      <p:cxnSp>
        <p:nvCxnSpPr>
          <p:cNvPr id="37" name="直線コネクタ 36">
            <a:extLst>
              <a:ext uri="{FF2B5EF4-FFF2-40B4-BE49-F238E27FC236}">
                <a16:creationId xmlns:a16="http://schemas.microsoft.com/office/drawing/2014/main" id="{8546C704-D426-B695-799B-42BEEB247118}"/>
              </a:ext>
            </a:extLst>
          </p:cNvPr>
          <p:cNvCxnSpPr>
            <a:cxnSpLocks/>
          </p:cNvCxnSpPr>
          <p:nvPr/>
        </p:nvCxnSpPr>
        <p:spPr>
          <a:xfrm>
            <a:off x="7440775" y="4074769"/>
            <a:ext cx="359227" cy="1431071"/>
          </a:xfrm>
          <a:prstGeom prst="line">
            <a:avLst/>
          </a:prstGeom>
          <a:ln w="28575">
            <a:solidFill>
              <a:srgbClr val="7DE3A1"/>
            </a:solidFill>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45A35C29-E0C4-3D12-641E-ECE1F4E7F950}"/>
              </a:ext>
            </a:extLst>
          </p:cNvPr>
          <p:cNvSpPr txBox="1"/>
          <p:nvPr/>
        </p:nvSpPr>
        <p:spPr>
          <a:xfrm>
            <a:off x="6739811" y="5609608"/>
            <a:ext cx="3271937" cy="461665"/>
          </a:xfrm>
          <a:prstGeom prst="rect">
            <a:avLst/>
          </a:prstGeom>
          <a:noFill/>
        </p:spPr>
        <p:txBody>
          <a:bodyPr wrap="square" rtlCol="0">
            <a:spAutoFit/>
          </a:bodyPr>
          <a:lstStyle/>
          <a:p>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マニュアルリンク機能</a:t>
            </a:r>
          </a:p>
        </p:txBody>
      </p:sp>
      <p:pic>
        <p:nvPicPr>
          <p:cNvPr id="47" name="図 46" descr="アイコン が含まれている画像&#10;&#10;自動的に生成された説明">
            <a:extLst>
              <a:ext uri="{FF2B5EF4-FFF2-40B4-BE49-F238E27FC236}">
                <a16:creationId xmlns:a16="http://schemas.microsoft.com/office/drawing/2014/main" id="{88DDD5BE-70C2-25B7-CA40-843341951A71}"/>
              </a:ext>
            </a:extLst>
          </p:cNvPr>
          <p:cNvPicPr>
            <a:picLocks noChangeAspect="1"/>
          </p:cNvPicPr>
          <p:nvPr/>
        </p:nvPicPr>
        <p:blipFill rotWithShape="1">
          <a:blip r:embed="rId3">
            <a:extLst>
              <a:ext uri="{28A0092B-C50C-407E-A947-70E740481C1C}">
                <a14:useLocalDpi xmlns:a14="http://schemas.microsoft.com/office/drawing/2010/main" val="0"/>
              </a:ext>
            </a:extLst>
          </a:blip>
          <a:srcRect l="30140" t="34757" r="30956" b="34854"/>
          <a:stretch/>
        </p:blipFill>
        <p:spPr>
          <a:xfrm rot="905682">
            <a:off x="5317238" y="3321986"/>
            <a:ext cx="1217679" cy="951144"/>
          </a:xfrm>
          <a:prstGeom prst="rect">
            <a:avLst/>
          </a:prstGeom>
        </p:spPr>
      </p:pic>
      <p:pic>
        <p:nvPicPr>
          <p:cNvPr id="49" name="図 48" descr="電卓のイラスト&#10;&#10;低い精度で自動的に生成された説明">
            <a:extLst>
              <a:ext uri="{FF2B5EF4-FFF2-40B4-BE49-F238E27FC236}">
                <a16:creationId xmlns:a16="http://schemas.microsoft.com/office/drawing/2014/main" id="{26C8014F-0297-BF9C-2816-158BABFF531F}"/>
              </a:ext>
            </a:extLst>
          </p:cNvPr>
          <p:cNvPicPr>
            <a:picLocks noChangeAspect="1"/>
          </p:cNvPicPr>
          <p:nvPr/>
        </p:nvPicPr>
        <p:blipFill rotWithShape="1">
          <a:blip r:embed="rId4">
            <a:extLst>
              <a:ext uri="{28A0092B-C50C-407E-A947-70E740481C1C}">
                <a14:useLocalDpi xmlns:a14="http://schemas.microsoft.com/office/drawing/2010/main" val="0"/>
              </a:ext>
            </a:extLst>
          </a:blip>
          <a:srcRect l="2478" t="7521" r="8351" b="6025"/>
          <a:stretch/>
        </p:blipFill>
        <p:spPr>
          <a:xfrm>
            <a:off x="8317853" y="3274290"/>
            <a:ext cx="1164140" cy="1046535"/>
          </a:xfrm>
          <a:prstGeom prst="rect">
            <a:avLst/>
          </a:prstGeom>
        </p:spPr>
      </p:pic>
      <p:pic>
        <p:nvPicPr>
          <p:cNvPr id="53" name="図 52" descr="アイコン&#10;&#10;自動的に生成された説明">
            <a:extLst>
              <a:ext uri="{FF2B5EF4-FFF2-40B4-BE49-F238E27FC236}">
                <a16:creationId xmlns:a16="http://schemas.microsoft.com/office/drawing/2014/main" id="{2B923BC9-1DF2-F501-3F97-87E2EDE73337}"/>
              </a:ext>
            </a:extLst>
          </p:cNvPr>
          <p:cNvPicPr>
            <a:picLocks noChangeAspect="1"/>
          </p:cNvPicPr>
          <p:nvPr/>
        </p:nvPicPr>
        <p:blipFill rotWithShape="1">
          <a:blip r:embed="rId5">
            <a:extLst>
              <a:ext uri="{28A0092B-C50C-407E-A947-70E740481C1C}">
                <a14:useLocalDpi xmlns:a14="http://schemas.microsoft.com/office/drawing/2010/main" val="0"/>
              </a:ext>
            </a:extLst>
          </a:blip>
          <a:srcRect l="4427" t="10821" r="7289" b="10998"/>
          <a:stretch/>
        </p:blipFill>
        <p:spPr>
          <a:xfrm>
            <a:off x="2443434" y="3274290"/>
            <a:ext cx="1151938" cy="928507"/>
          </a:xfrm>
          <a:prstGeom prst="rect">
            <a:avLst/>
          </a:prstGeom>
        </p:spPr>
      </p:pic>
    </p:spTree>
    <p:extLst>
      <p:ext uri="{BB962C8B-B14F-4D97-AF65-F5344CB8AC3E}">
        <p14:creationId xmlns:p14="http://schemas.microsoft.com/office/powerpoint/2010/main" val="386695382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3"/>
                                        </p:tgtEl>
                                      </p:cBhvr>
                                    </p:animEffect>
                                    <p:animScale>
                                      <p:cBhvr>
                                        <p:cTn id="7" dur="250" autoRev="1" fill="hold"/>
                                        <p:tgtEl>
                                          <p:spTgt spid="23"/>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30"/>
                                        </p:tgtEl>
                                      </p:cBhvr>
                                    </p:animEffect>
                                    <p:animScale>
                                      <p:cBhvr>
                                        <p:cTn id="10" dur="250" autoRev="1" fill="hold"/>
                                        <p:tgtEl>
                                          <p:spTgt spid="30"/>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31"/>
                                        </p:tgtEl>
                                      </p:cBhvr>
                                    </p:animEffect>
                                    <p:animScale>
                                      <p:cBhvr>
                                        <p:cTn id="13" dur="250" autoRev="1" fill="hold"/>
                                        <p:tgtEl>
                                          <p:spTgt spid="31"/>
                                        </p:tgtEl>
                                      </p:cBhvr>
                                      <p:by x="105000" y="105000"/>
                                    </p:animScale>
                                  </p:childTnLst>
                                </p:cTn>
                              </p:par>
                              <p:par>
                                <p:cTn id="14" presetID="26" presetClass="emph" presetSubtype="0" fill="hold" grpId="0" nodeType="withEffect">
                                  <p:stCondLst>
                                    <p:cond delay="0"/>
                                  </p:stCondLst>
                                  <p:childTnLst>
                                    <p:animEffect transition="out" filter="fade">
                                      <p:cBhvr>
                                        <p:cTn id="15" dur="500" tmFilter="0, 0; .2, .5; .8, .5; 1, 0"/>
                                        <p:tgtEl>
                                          <p:spTgt spid="42"/>
                                        </p:tgtEl>
                                      </p:cBhvr>
                                    </p:animEffect>
                                    <p:animScale>
                                      <p:cBhvr>
                                        <p:cTn id="16" dur="250" autoRev="1" fill="hold"/>
                                        <p:tgtEl>
                                          <p:spTgt spid="4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0" grpId="0"/>
      <p:bldP spid="31" grpId="0"/>
      <p:bldP spid="4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AF5B89C-BE04-2EBA-E3F1-A8FE724DDF53}"/>
              </a:ext>
            </a:extLst>
          </p:cNvPr>
          <p:cNvSpPr/>
          <p:nvPr/>
        </p:nvSpPr>
        <p:spPr>
          <a:xfrm>
            <a:off x="0" y="1"/>
            <a:ext cx="12192000" cy="698089"/>
          </a:xfrm>
          <a:prstGeom prst="rect">
            <a:avLst/>
          </a:prstGeom>
          <a:solidFill>
            <a:srgbClr val="E9E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FCEA6FC0-CDAE-299B-3A48-024710F1D6ED}"/>
              </a:ext>
            </a:extLst>
          </p:cNvPr>
          <p:cNvSpPr txBox="1"/>
          <p:nvPr/>
        </p:nvSpPr>
        <p:spPr>
          <a:xfrm>
            <a:off x="98321" y="142793"/>
            <a:ext cx="2094271" cy="461665"/>
          </a:xfrm>
          <a:prstGeom prst="rect">
            <a:avLst/>
          </a:prstGeom>
          <a:noFill/>
        </p:spPr>
        <p:txBody>
          <a:bodyPr wrap="square" rtlCol="0">
            <a:spAutoFit/>
          </a:bodyPr>
          <a:lstStyle/>
          <a:p>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アプリ紹介</a:t>
            </a:r>
          </a:p>
        </p:txBody>
      </p:sp>
      <p:sp>
        <p:nvSpPr>
          <p:cNvPr id="4" name="フローチャート: 結合子 3">
            <a:extLst>
              <a:ext uri="{FF2B5EF4-FFF2-40B4-BE49-F238E27FC236}">
                <a16:creationId xmlns:a16="http://schemas.microsoft.com/office/drawing/2014/main" id="{1D69726B-4D90-7C07-AC05-9A4056BDA90F}"/>
              </a:ext>
            </a:extLst>
          </p:cNvPr>
          <p:cNvSpPr/>
          <p:nvPr/>
        </p:nvSpPr>
        <p:spPr>
          <a:xfrm>
            <a:off x="586273" y="1502227"/>
            <a:ext cx="4760168" cy="4655977"/>
          </a:xfrm>
          <a:prstGeom prst="flowChartConnector">
            <a:avLst/>
          </a:prstGeom>
          <a:solidFill>
            <a:srgbClr val="F8D5D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フローチャート: 結合子 4">
            <a:extLst>
              <a:ext uri="{FF2B5EF4-FFF2-40B4-BE49-F238E27FC236}">
                <a16:creationId xmlns:a16="http://schemas.microsoft.com/office/drawing/2014/main" id="{6B9CFAAA-D514-14DD-5716-EC4DC1CDDFFA}"/>
              </a:ext>
            </a:extLst>
          </p:cNvPr>
          <p:cNvSpPr/>
          <p:nvPr/>
        </p:nvSpPr>
        <p:spPr>
          <a:xfrm>
            <a:off x="1319504" y="2239344"/>
            <a:ext cx="3293705" cy="3181741"/>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descr="アイコン が含まれている画像&#10;&#10;自動的に生成された説明">
            <a:extLst>
              <a:ext uri="{FF2B5EF4-FFF2-40B4-BE49-F238E27FC236}">
                <a16:creationId xmlns:a16="http://schemas.microsoft.com/office/drawing/2014/main" id="{9D5D589A-1FFD-4F16-C31F-BDB1C3AD1E32}"/>
              </a:ext>
            </a:extLst>
          </p:cNvPr>
          <p:cNvPicPr>
            <a:picLocks noChangeAspect="1"/>
          </p:cNvPicPr>
          <p:nvPr/>
        </p:nvPicPr>
        <p:blipFill rotWithShape="1">
          <a:blip r:embed="rId3">
            <a:extLst>
              <a:ext uri="{28A0092B-C50C-407E-A947-70E740481C1C}">
                <a14:useLocalDpi xmlns:a14="http://schemas.microsoft.com/office/drawing/2010/main" val="0"/>
              </a:ext>
            </a:extLst>
          </a:blip>
          <a:srcRect l="30140" t="34757" r="30956" b="34854"/>
          <a:stretch/>
        </p:blipFill>
        <p:spPr>
          <a:xfrm rot="905682">
            <a:off x="1815302" y="3073640"/>
            <a:ext cx="2166842" cy="1692547"/>
          </a:xfrm>
          <a:prstGeom prst="rect">
            <a:avLst/>
          </a:prstGeom>
        </p:spPr>
      </p:pic>
      <p:sp>
        <p:nvSpPr>
          <p:cNvPr id="7" name="テキスト ボックス 6">
            <a:extLst>
              <a:ext uri="{FF2B5EF4-FFF2-40B4-BE49-F238E27FC236}">
                <a16:creationId xmlns:a16="http://schemas.microsoft.com/office/drawing/2014/main" id="{AD91235E-FA41-4D41-C927-109E730A5FE0}"/>
              </a:ext>
            </a:extLst>
          </p:cNvPr>
          <p:cNvSpPr txBox="1"/>
          <p:nvPr/>
        </p:nvSpPr>
        <p:spPr>
          <a:xfrm>
            <a:off x="6733591" y="1578154"/>
            <a:ext cx="3828659" cy="707886"/>
          </a:xfrm>
          <a:prstGeom prst="rect">
            <a:avLst/>
          </a:prstGeom>
          <a:noFill/>
        </p:spPr>
        <p:txBody>
          <a:bodyPr wrap="square" rtlCol="0">
            <a:spAutoFit/>
          </a:bodyPr>
          <a:lstStyle/>
          <a:p>
            <a:r>
              <a:rPr kumimoji="1" lang="ja-JP" altLang="en-US" sz="4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マニュアル機能</a:t>
            </a:r>
          </a:p>
        </p:txBody>
      </p:sp>
      <p:sp>
        <p:nvSpPr>
          <p:cNvPr id="9" name="正方形/長方形 8">
            <a:extLst>
              <a:ext uri="{FF2B5EF4-FFF2-40B4-BE49-F238E27FC236}">
                <a16:creationId xmlns:a16="http://schemas.microsoft.com/office/drawing/2014/main" id="{6603F004-4F07-15FE-72FA-8B5AF92A80E1}"/>
              </a:ext>
            </a:extLst>
          </p:cNvPr>
          <p:cNvSpPr/>
          <p:nvPr/>
        </p:nvSpPr>
        <p:spPr>
          <a:xfrm>
            <a:off x="6138373" y="2652746"/>
            <a:ext cx="5019093" cy="327219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2D42B2DD-C82F-1209-54DF-1B919517D0C7}"/>
              </a:ext>
            </a:extLst>
          </p:cNvPr>
          <p:cNvSpPr txBox="1"/>
          <p:nvPr/>
        </p:nvSpPr>
        <p:spPr>
          <a:xfrm>
            <a:off x="6296986" y="2981319"/>
            <a:ext cx="4701865" cy="707886"/>
          </a:xfrm>
          <a:prstGeom prst="rect">
            <a:avLst/>
          </a:prstGeom>
          <a:noFill/>
        </p:spPr>
        <p:txBody>
          <a:bodyPr wrap="square" rtlCol="0">
            <a:spAutoFit/>
          </a:bodyPr>
          <a:lstStyle/>
          <a:p>
            <a:r>
              <a:rPr kumimoji="1" lang="ja-JP" altLang="en-US"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・家庭内のルールをマニュアルとして　</a:t>
            </a:r>
            <a:endParaRPr kumimoji="1" lang="en-US" altLang="ja-JP"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a:p>
            <a:r>
              <a:rPr kumimoji="1" lang="ja-JP" altLang="en-US"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　登録できます</a:t>
            </a:r>
            <a:endParaRPr kumimoji="1" lang="en-US" altLang="ja-JP"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11" name="テキスト ボックス 10">
            <a:extLst>
              <a:ext uri="{FF2B5EF4-FFF2-40B4-BE49-F238E27FC236}">
                <a16:creationId xmlns:a16="http://schemas.microsoft.com/office/drawing/2014/main" id="{13D93E04-1226-0CEA-F720-066885514812}"/>
              </a:ext>
            </a:extLst>
          </p:cNvPr>
          <p:cNvSpPr txBox="1"/>
          <p:nvPr/>
        </p:nvSpPr>
        <p:spPr>
          <a:xfrm>
            <a:off x="6296986" y="3933295"/>
            <a:ext cx="4701865" cy="1015663"/>
          </a:xfrm>
          <a:prstGeom prst="rect">
            <a:avLst/>
          </a:prstGeom>
          <a:noFill/>
        </p:spPr>
        <p:txBody>
          <a:bodyPr wrap="square" rtlCol="0">
            <a:spAutoFit/>
          </a:bodyPr>
          <a:lstStyle/>
          <a:p>
            <a:r>
              <a:rPr kumimoji="1" lang="ja-JP" altLang="en-US"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・いつでも簡単に更新できて、</a:t>
            </a:r>
            <a:endParaRPr kumimoji="1" lang="en-US" altLang="ja-JP"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a:p>
            <a:r>
              <a:rPr kumimoji="1" lang="ja-JP" altLang="en-US"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　同一グループのユーザーにも</a:t>
            </a:r>
            <a:endParaRPr kumimoji="1" lang="en-US" altLang="ja-JP"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a:p>
            <a:r>
              <a:rPr kumimoji="1" lang="ja-JP" altLang="en-US"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　リアルタイムで反映されます</a:t>
            </a:r>
            <a:endParaRPr kumimoji="1" lang="en-US" altLang="ja-JP"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12" name="テキスト ボックス 11">
            <a:extLst>
              <a:ext uri="{FF2B5EF4-FFF2-40B4-BE49-F238E27FC236}">
                <a16:creationId xmlns:a16="http://schemas.microsoft.com/office/drawing/2014/main" id="{5B4D6944-0CCA-1F95-0CF5-2BA6E1BA6533}"/>
              </a:ext>
            </a:extLst>
          </p:cNvPr>
          <p:cNvSpPr txBox="1"/>
          <p:nvPr/>
        </p:nvSpPr>
        <p:spPr>
          <a:xfrm>
            <a:off x="6296986" y="5152730"/>
            <a:ext cx="4701865" cy="400110"/>
          </a:xfrm>
          <a:prstGeom prst="rect">
            <a:avLst/>
          </a:prstGeom>
          <a:noFill/>
        </p:spPr>
        <p:txBody>
          <a:bodyPr wrap="square" rtlCol="0">
            <a:spAutoFit/>
          </a:bodyPr>
          <a:lstStyle/>
          <a:p>
            <a:r>
              <a:rPr kumimoji="1" lang="ja-JP" altLang="en-US"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・検索機能がついています</a:t>
            </a:r>
            <a:endParaRPr kumimoji="1" lang="en-US" altLang="ja-JP"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Tree>
    <p:extLst>
      <p:ext uri="{BB962C8B-B14F-4D97-AF65-F5344CB8AC3E}">
        <p14:creationId xmlns:p14="http://schemas.microsoft.com/office/powerpoint/2010/main" val="4067201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AF5B89C-BE04-2EBA-E3F1-A8FE724DDF53}"/>
              </a:ext>
            </a:extLst>
          </p:cNvPr>
          <p:cNvSpPr/>
          <p:nvPr/>
        </p:nvSpPr>
        <p:spPr>
          <a:xfrm>
            <a:off x="0" y="1"/>
            <a:ext cx="12192000" cy="698089"/>
          </a:xfrm>
          <a:prstGeom prst="rect">
            <a:avLst/>
          </a:prstGeom>
          <a:solidFill>
            <a:srgbClr val="E9E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FCEA6FC0-CDAE-299B-3A48-024710F1D6ED}"/>
              </a:ext>
            </a:extLst>
          </p:cNvPr>
          <p:cNvSpPr txBox="1"/>
          <p:nvPr/>
        </p:nvSpPr>
        <p:spPr>
          <a:xfrm>
            <a:off x="98321" y="142793"/>
            <a:ext cx="2094271" cy="461665"/>
          </a:xfrm>
          <a:prstGeom prst="rect">
            <a:avLst/>
          </a:prstGeom>
          <a:noFill/>
        </p:spPr>
        <p:txBody>
          <a:bodyPr wrap="square" rtlCol="0">
            <a:spAutoFit/>
          </a:bodyPr>
          <a:lstStyle/>
          <a:p>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アプリ紹介</a:t>
            </a:r>
          </a:p>
        </p:txBody>
      </p:sp>
      <p:grpSp>
        <p:nvGrpSpPr>
          <p:cNvPr id="13" name="グループ化 12">
            <a:extLst>
              <a:ext uri="{FF2B5EF4-FFF2-40B4-BE49-F238E27FC236}">
                <a16:creationId xmlns:a16="http://schemas.microsoft.com/office/drawing/2014/main" id="{7941D645-6AB0-0C78-91F1-ED081B35CDD3}"/>
              </a:ext>
            </a:extLst>
          </p:cNvPr>
          <p:cNvGrpSpPr/>
          <p:nvPr/>
        </p:nvGrpSpPr>
        <p:grpSpPr>
          <a:xfrm>
            <a:off x="0" y="698090"/>
            <a:ext cx="786799" cy="6159910"/>
            <a:chOff x="-1" y="1"/>
            <a:chExt cx="1449421" cy="6858000"/>
          </a:xfrm>
        </p:grpSpPr>
        <p:sp>
          <p:nvSpPr>
            <p:cNvPr id="5" name="正方形/長方形 4">
              <a:extLst>
                <a:ext uri="{FF2B5EF4-FFF2-40B4-BE49-F238E27FC236}">
                  <a16:creationId xmlns:a16="http://schemas.microsoft.com/office/drawing/2014/main" id="{4AC0790D-0A87-BFF7-8976-3D2A6B25E530}"/>
                </a:ext>
              </a:extLst>
            </p:cNvPr>
            <p:cNvSpPr/>
            <p:nvPr/>
          </p:nvSpPr>
          <p:spPr>
            <a:xfrm>
              <a:off x="-1" y="1"/>
              <a:ext cx="1449421" cy="6858000"/>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8E368158-19AD-B51E-6E0B-9C025E3DD0A0}"/>
                </a:ext>
              </a:extLst>
            </p:cNvPr>
            <p:cNvSpPr/>
            <p:nvPr/>
          </p:nvSpPr>
          <p:spPr>
            <a:xfrm>
              <a:off x="316147" y="291832"/>
              <a:ext cx="821989" cy="78794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06D90838-A1D9-3F7D-4D8A-C9A95DDA01F3}"/>
                </a:ext>
              </a:extLst>
            </p:cNvPr>
            <p:cNvSpPr/>
            <p:nvPr/>
          </p:nvSpPr>
          <p:spPr>
            <a:xfrm>
              <a:off x="313714" y="1371603"/>
              <a:ext cx="821989" cy="78794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BB51963C-5364-4BA1-7D06-ED3CD9BBB259}"/>
                </a:ext>
              </a:extLst>
            </p:cNvPr>
            <p:cNvSpPr/>
            <p:nvPr/>
          </p:nvSpPr>
          <p:spPr>
            <a:xfrm>
              <a:off x="313713" y="2451374"/>
              <a:ext cx="821989" cy="78794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FB8D876C-423B-978F-8E9E-9B8CB0B07D09}"/>
                </a:ext>
              </a:extLst>
            </p:cNvPr>
            <p:cNvSpPr/>
            <p:nvPr/>
          </p:nvSpPr>
          <p:spPr>
            <a:xfrm>
              <a:off x="313712" y="3531145"/>
              <a:ext cx="821989" cy="78794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A4BEDDAD-5EB3-EB2A-1971-6C8495D9EDD3}"/>
                </a:ext>
              </a:extLst>
            </p:cNvPr>
            <p:cNvSpPr/>
            <p:nvPr/>
          </p:nvSpPr>
          <p:spPr>
            <a:xfrm>
              <a:off x="313711" y="4610916"/>
              <a:ext cx="821989" cy="78794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32EE8EA0-C5F3-3C6A-55E0-74D6F3E472F0}"/>
                </a:ext>
              </a:extLst>
            </p:cNvPr>
            <p:cNvSpPr/>
            <p:nvPr/>
          </p:nvSpPr>
          <p:spPr>
            <a:xfrm>
              <a:off x="313710" y="5690687"/>
              <a:ext cx="821989" cy="78794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 name="グループ化 14">
            <a:extLst>
              <a:ext uri="{FF2B5EF4-FFF2-40B4-BE49-F238E27FC236}">
                <a16:creationId xmlns:a16="http://schemas.microsoft.com/office/drawing/2014/main" id="{36478F36-2923-5065-A142-C957EAA1ADE5}"/>
              </a:ext>
            </a:extLst>
          </p:cNvPr>
          <p:cNvGrpSpPr/>
          <p:nvPr/>
        </p:nvGrpSpPr>
        <p:grpSpPr>
          <a:xfrm>
            <a:off x="11405185" y="698090"/>
            <a:ext cx="786813" cy="6159910"/>
            <a:chOff x="-1" y="1"/>
            <a:chExt cx="1449421" cy="6858000"/>
          </a:xfrm>
        </p:grpSpPr>
        <p:sp>
          <p:nvSpPr>
            <p:cNvPr id="16" name="正方形/長方形 15">
              <a:extLst>
                <a:ext uri="{FF2B5EF4-FFF2-40B4-BE49-F238E27FC236}">
                  <a16:creationId xmlns:a16="http://schemas.microsoft.com/office/drawing/2014/main" id="{44465A2A-99AB-9D25-E85A-5AB533802A85}"/>
                </a:ext>
              </a:extLst>
            </p:cNvPr>
            <p:cNvSpPr/>
            <p:nvPr/>
          </p:nvSpPr>
          <p:spPr>
            <a:xfrm>
              <a:off x="-1" y="1"/>
              <a:ext cx="1449421" cy="6858000"/>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四角形: 角を丸くする 16">
              <a:extLst>
                <a:ext uri="{FF2B5EF4-FFF2-40B4-BE49-F238E27FC236}">
                  <a16:creationId xmlns:a16="http://schemas.microsoft.com/office/drawing/2014/main" id="{8B647CB1-2326-6ED0-11DE-556626FBFA04}"/>
                </a:ext>
              </a:extLst>
            </p:cNvPr>
            <p:cNvSpPr/>
            <p:nvPr/>
          </p:nvSpPr>
          <p:spPr>
            <a:xfrm>
              <a:off x="316147" y="291832"/>
              <a:ext cx="821989" cy="78794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四角形: 角を丸くする 17">
              <a:extLst>
                <a:ext uri="{FF2B5EF4-FFF2-40B4-BE49-F238E27FC236}">
                  <a16:creationId xmlns:a16="http://schemas.microsoft.com/office/drawing/2014/main" id="{AB424450-6488-2706-D3D5-EB4DFBD1D1CA}"/>
                </a:ext>
              </a:extLst>
            </p:cNvPr>
            <p:cNvSpPr/>
            <p:nvPr/>
          </p:nvSpPr>
          <p:spPr>
            <a:xfrm>
              <a:off x="313714" y="1371603"/>
              <a:ext cx="821989" cy="78794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四角形: 角を丸くする 18">
              <a:extLst>
                <a:ext uri="{FF2B5EF4-FFF2-40B4-BE49-F238E27FC236}">
                  <a16:creationId xmlns:a16="http://schemas.microsoft.com/office/drawing/2014/main" id="{9673A222-2607-C4F8-206B-732EA9941B1C}"/>
                </a:ext>
              </a:extLst>
            </p:cNvPr>
            <p:cNvSpPr/>
            <p:nvPr/>
          </p:nvSpPr>
          <p:spPr>
            <a:xfrm>
              <a:off x="313713" y="2451374"/>
              <a:ext cx="821989" cy="78794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四角形: 角を丸くする 19">
              <a:extLst>
                <a:ext uri="{FF2B5EF4-FFF2-40B4-BE49-F238E27FC236}">
                  <a16:creationId xmlns:a16="http://schemas.microsoft.com/office/drawing/2014/main" id="{A6C3FDEA-C2C2-B81B-B54A-6FA86B7FF47C}"/>
                </a:ext>
              </a:extLst>
            </p:cNvPr>
            <p:cNvSpPr/>
            <p:nvPr/>
          </p:nvSpPr>
          <p:spPr>
            <a:xfrm>
              <a:off x="313712" y="3531145"/>
              <a:ext cx="821989" cy="78794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四角形: 角を丸くする 20">
              <a:extLst>
                <a:ext uri="{FF2B5EF4-FFF2-40B4-BE49-F238E27FC236}">
                  <a16:creationId xmlns:a16="http://schemas.microsoft.com/office/drawing/2014/main" id="{51810B73-02A3-ACF7-5D4F-DF17EAC0EECB}"/>
                </a:ext>
              </a:extLst>
            </p:cNvPr>
            <p:cNvSpPr/>
            <p:nvPr/>
          </p:nvSpPr>
          <p:spPr>
            <a:xfrm>
              <a:off x="313711" y="4610916"/>
              <a:ext cx="821989" cy="78794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四角形: 角を丸くする 21">
              <a:extLst>
                <a:ext uri="{FF2B5EF4-FFF2-40B4-BE49-F238E27FC236}">
                  <a16:creationId xmlns:a16="http://schemas.microsoft.com/office/drawing/2014/main" id="{91EBAB08-D2B2-0AD8-C973-7B8085201E28}"/>
                </a:ext>
              </a:extLst>
            </p:cNvPr>
            <p:cNvSpPr/>
            <p:nvPr/>
          </p:nvSpPr>
          <p:spPr>
            <a:xfrm>
              <a:off x="313710" y="5690687"/>
              <a:ext cx="821989" cy="78794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724418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AF5B89C-BE04-2EBA-E3F1-A8FE724DDF53}"/>
              </a:ext>
            </a:extLst>
          </p:cNvPr>
          <p:cNvSpPr/>
          <p:nvPr/>
        </p:nvSpPr>
        <p:spPr>
          <a:xfrm>
            <a:off x="0" y="1"/>
            <a:ext cx="12192000" cy="698089"/>
          </a:xfrm>
          <a:prstGeom prst="rect">
            <a:avLst/>
          </a:prstGeom>
          <a:solidFill>
            <a:srgbClr val="E9E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FCEA6FC0-CDAE-299B-3A48-024710F1D6ED}"/>
              </a:ext>
            </a:extLst>
          </p:cNvPr>
          <p:cNvSpPr txBox="1"/>
          <p:nvPr/>
        </p:nvSpPr>
        <p:spPr>
          <a:xfrm>
            <a:off x="98321" y="142793"/>
            <a:ext cx="2094271" cy="461665"/>
          </a:xfrm>
          <a:prstGeom prst="rect">
            <a:avLst/>
          </a:prstGeom>
          <a:noFill/>
        </p:spPr>
        <p:txBody>
          <a:bodyPr wrap="square" rtlCol="0">
            <a:spAutoFit/>
          </a:bodyPr>
          <a:lstStyle/>
          <a:p>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アプリ紹介</a:t>
            </a:r>
          </a:p>
        </p:txBody>
      </p:sp>
      <p:sp>
        <p:nvSpPr>
          <p:cNvPr id="4" name="フローチャート: 結合子 3">
            <a:extLst>
              <a:ext uri="{FF2B5EF4-FFF2-40B4-BE49-F238E27FC236}">
                <a16:creationId xmlns:a16="http://schemas.microsoft.com/office/drawing/2014/main" id="{21EA5F0D-480D-7FB0-7C8E-A25805796198}"/>
              </a:ext>
            </a:extLst>
          </p:cNvPr>
          <p:cNvSpPr/>
          <p:nvPr/>
        </p:nvSpPr>
        <p:spPr>
          <a:xfrm>
            <a:off x="6921759" y="1520888"/>
            <a:ext cx="4760168" cy="4655977"/>
          </a:xfrm>
          <a:prstGeom prst="flowChartConnector">
            <a:avLst/>
          </a:prstGeom>
          <a:solidFill>
            <a:srgbClr val="FCF3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フローチャート: 結合子 4">
            <a:extLst>
              <a:ext uri="{FF2B5EF4-FFF2-40B4-BE49-F238E27FC236}">
                <a16:creationId xmlns:a16="http://schemas.microsoft.com/office/drawing/2014/main" id="{53D1FCF3-5220-729A-F979-97BAAB3E7CA0}"/>
              </a:ext>
            </a:extLst>
          </p:cNvPr>
          <p:cNvSpPr/>
          <p:nvPr/>
        </p:nvSpPr>
        <p:spPr>
          <a:xfrm>
            <a:off x="7654990" y="2258005"/>
            <a:ext cx="3293705" cy="3181741"/>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descr="アイコン&#10;&#10;自動的に生成された説明">
            <a:extLst>
              <a:ext uri="{FF2B5EF4-FFF2-40B4-BE49-F238E27FC236}">
                <a16:creationId xmlns:a16="http://schemas.microsoft.com/office/drawing/2014/main" id="{867D3F43-6B6E-54EC-C225-5DDD83D41BA2}"/>
              </a:ext>
            </a:extLst>
          </p:cNvPr>
          <p:cNvPicPr>
            <a:picLocks noChangeAspect="1"/>
          </p:cNvPicPr>
          <p:nvPr/>
        </p:nvPicPr>
        <p:blipFill rotWithShape="1">
          <a:blip r:embed="rId3">
            <a:extLst>
              <a:ext uri="{28A0092B-C50C-407E-A947-70E740481C1C}">
                <a14:useLocalDpi xmlns:a14="http://schemas.microsoft.com/office/drawing/2010/main" val="0"/>
              </a:ext>
            </a:extLst>
          </a:blip>
          <a:srcRect l="4427" t="10821" r="7289" b="10998"/>
          <a:stretch/>
        </p:blipFill>
        <p:spPr>
          <a:xfrm>
            <a:off x="8300647" y="2928073"/>
            <a:ext cx="2009776" cy="1619957"/>
          </a:xfrm>
          <a:prstGeom prst="rect">
            <a:avLst/>
          </a:prstGeom>
        </p:spPr>
      </p:pic>
      <p:sp>
        <p:nvSpPr>
          <p:cNvPr id="8" name="テキスト ボックス 7">
            <a:extLst>
              <a:ext uri="{FF2B5EF4-FFF2-40B4-BE49-F238E27FC236}">
                <a16:creationId xmlns:a16="http://schemas.microsoft.com/office/drawing/2014/main" id="{51943BFE-342A-991C-CA57-48E2837AABD9}"/>
              </a:ext>
            </a:extLst>
          </p:cNvPr>
          <p:cNvSpPr txBox="1"/>
          <p:nvPr/>
        </p:nvSpPr>
        <p:spPr>
          <a:xfrm>
            <a:off x="510073" y="1628318"/>
            <a:ext cx="6245290" cy="707886"/>
          </a:xfrm>
          <a:prstGeom prst="rect">
            <a:avLst/>
          </a:prstGeom>
          <a:noFill/>
        </p:spPr>
        <p:txBody>
          <a:bodyPr wrap="square" rtlCol="0">
            <a:spAutoFit/>
          </a:bodyPr>
          <a:lstStyle/>
          <a:p>
            <a:pPr algn="ctr"/>
            <a:r>
              <a:rPr kumimoji="1" lang="ja-JP" altLang="en-US" sz="4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グループ機能</a:t>
            </a:r>
          </a:p>
        </p:txBody>
      </p:sp>
      <p:sp>
        <p:nvSpPr>
          <p:cNvPr id="9" name="正方形/長方形 8">
            <a:extLst>
              <a:ext uri="{FF2B5EF4-FFF2-40B4-BE49-F238E27FC236}">
                <a16:creationId xmlns:a16="http://schemas.microsoft.com/office/drawing/2014/main" id="{7BA99392-7A80-CC2A-8146-19BA2F64A5EA}"/>
              </a:ext>
            </a:extLst>
          </p:cNvPr>
          <p:cNvSpPr/>
          <p:nvPr/>
        </p:nvSpPr>
        <p:spPr>
          <a:xfrm>
            <a:off x="1076907" y="2671407"/>
            <a:ext cx="5019093" cy="344014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8CD1B717-262B-944A-F1B6-FEBCCA33D3CE}"/>
              </a:ext>
            </a:extLst>
          </p:cNvPr>
          <p:cNvSpPr txBox="1"/>
          <p:nvPr/>
        </p:nvSpPr>
        <p:spPr>
          <a:xfrm>
            <a:off x="1235520" y="2999980"/>
            <a:ext cx="4701865" cy="707886"/>
          </a:xfrm>
          <a:prstGeom prst="rect">
            <a:avLst/>
          </a:prstGeom>
          <a:noFill/>
        </p:spPr>
        <p:txBody>
          <a:bodyPr wrap="square" rtlCol="0">
            <a:spAutoFit/>
          </a:bodyPr>
          <a:lstStyle/>
          <a:p>
            <a:r>
              <a:rPr kumimoji="1" lang="ja-JP" altLang="en-US"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・マニュアルやタスクを共有する先を</a:t>
            </a:r>
            <a:endParaRPr kumimoji="1" lang="en-US" altLang="ja-JP"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a:p>
            <a:r>
              <a:rPr kumimoji="1" lang="ja-JP" altLang="en-US"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　グループ分けできます</a:t>
            </a:r>
            <a:endParaRPr kumimoji="1" lang="en-US" altLang="ja-JP"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11" name="テキスト ボックス 10">
            <a:extLst>
              <a:ext uri="{FF2B5EF4-FFF2-40B4-BE49-F238E27FC236}">
                <a16:creationId xmlns:a16="http://schemas.microsoft.com/office/drawing/2014/main" id="{4535A05A-F018-45AC-E7D7-602213E7B18E}"/>
              </a:ext>
            </a:extLst>
          </p:cNvPr>
          <p:cNvSpPr txBox="1"/>
          <p:nvPr/>
        </p:nvSpPr>
        <p:spPr>
          <a:xfrm>
            <a:off x="1235520" y="3951956"/>
            <a:ext cx="4701865" cy="1015663"/>
          </a:xfrm>
          <a:prstGeom prst="rect">
            <a:avLst/>
          </a:prstGeom>
          <a:noFill/>
        </p:spPr>
        <p:txBody>
          <a:bodyPr wrap="square" rtlCol="0">
            <a:spAutoFit/>
          </a:bodyPr>
          <a:lstStyle/>
          <a:p>
            <a:r>
              <a:rPr kumimoji="1" lang="ja-JP" altLang="en-US"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・メンバーの招待ができて、</a:t>
            </a:r>
            <a:endParaRPr kumimoji="1" lang="en-US" altLang="ja-JP"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a:p>
            <a:r>
              <a:rPr kumimoji="1" lang="ja-JP" altLang="en-US"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　同一グループのユーザーにも</a:t>
            </a:r>
            <a:endParaRPr kumimoji="1" lang="en-US" altLang="ja-JP"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a:p>
            <a:r>
              <a:rPr kumimoji="1" lang="ja-JP" altLang="en-US"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　リアルタイムで反映されます</a:t>
            </a:r>
            <a:endParaRPr kumimoji="1" lang="en-US" altLang="ja-JP"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12" name="テキスト ボックス 11">
            <a:extLst>
              <a:ext uri="{FF2B5EF4-FFF2-40B4-BE49-F238E27FC236}">
                <a16:creationId xmlns:a16="http://schemas.microsoft.com/office/drawing/2014/main" id="{81DDDB3D-5E5E-12E6-331D-FFFA393707A3}"/>
              </a:ext>
            </a:extLst>
          </p:cNvPr>
          <p:cNvSpPr txBox="1"/>
          <p:nvPr/>
        </p:nvSpPr>
        <p:spPr>
          <a:xfrm>
            <a:off x="1235520" y="5171391"/>
            <a:ext cx="4701865" cy="707886"/>
          </a:xfrm>
          <a:prstGeom prst="rect">
            <a:avLst/>
          </a:prstGeom>
          <a:noFill/>
        </p:spPr>
        <p:txBody>
          <a:bodyPr wrap="square" rtlCol="0">
            <a:spAutoFit/>
          </a:bodyPr>
          <a:lstStyle/>
          <a:p>
            <a:r>
              <a:rPr kumimoji="1" lang="ja-JP" altLang="en-US"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・複数のグループに所属することが</a:t>
            </a:r>
            <a:endParaRPr kumimoji="1" lang="en-US" altLang="ja-JP"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a:p>
            <a:r>
              <a:rPr kumimoji="1" lang="ja-JP" altLang="en-US"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　できます</a:t>
            </a:r>
            <a:endParaRPr kumimoji="1" lang="en-US" altLang="ja-JP"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Tree>
    <p:extLst>
      <p:ext uri="{BB962C8B-B14F-4D97-AF65-F5344CB8AC3E}">
        <p14:creationId xmlns:p14="http://schemas.microsoft.com/office/powerpoint/2010/main" val="1696867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p:bldP spid="9" grpId="0" animBg="1"/>
      <p:bldP spid="10" grpId="0"/>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AF5B89C-BE04-2EBA-E3F1-A8FE724DDF53}"/>
              </a:ext>
            </a:extLst>
          </p:cNvPr>
          <p:cNvSpPr/>
          <p:nvPr/>
        </p:nvSpPr>
        <p:spPr>
          <a:xfrm>
            <a:off x="0" y="1"/>
            <a:ext cx="12192000" cy="698089"/>
          </a:xfrm>
          <a:prstGeom prst="rect">
            <a:avLst/>
          </a:prstGeom>
          <a:solidFill>
            <a:srgbClr val="E9E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FCEA6FC0-CDAE-299B-3A48-024710F1D6ED}"/>
              </a:ext>
            </a:extLst>
          </p:cNvPr>
          <p:cNvSpPr txBox="1"/>
          <p:nvPr/>
        </p:nvSpPr>
        <p:spPr>
          <a:xfrm>
            <a:off x="98321" y="142793"/>
            <a:ext cx="2094271" cy="461665"/>
          </a:xfrm>
          <a:prstGeom prst="rect">
            <a:avLst/>
          </a:prstGeom>
          <a:noFill/>
        </p:spPr>
        <p:txBody>
          <a:bodyPr wrap="square" rtlCol="0">
            <a:spAutoFit/>
          </a:bodyPr>
          <a:lstStyle/>
          <a:p>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アプリ紹介</a:t>
            </a:r>
          </a:p>
        </p:txBody>
      </p:sp>
      <p:grpSp>
        <p:nvGrpSpPr>
          <p:cNvPr id="13" name="グループ化 12">
            <a:extLst>
              <a:ext uri="{FF2B5EF4-FFF2-40B4-BE49-F238E27FC236}">
                <a16:creationId xmlns:a16="http://schemas.microsoft.com/office/drawing/2014/main" id="{10E8C786-F881-58B1-6405-9C4371A56821}"/>
              </a:ext>
            </a:extLst>
          </p:cNvPr>
          <p:cNvGrpSpPr/>
          <p:nvPr/>
        </p:nvGrpSpPr>
        <p:grpSpPr>
          <a:xfrm>
            <a:off x="11405200" y="698089"/>
            <a:ext cx="786799" cy="6159910"/>
            <a:chOff x="-1" y="1"/>
            <a:chExt cx="1449421" cy="6858000"/>
          </a:xfrm>
        </p:grpSpPr>
        <p:sp>
          <p:nvSpPr>
            <p:cNvPr id="14" name="正方形/長方形 13">
              <a:extLst>
                <a:ext uri="{FF2B5EF4-FFF2-40B4-BE49-F238E27FC236}">
                  <a16:creationId xmlns:a16="http://schemas.microsoft.com/office/drawing/2014/main" id="{827432E0-CA9F-E6C9-415F-778DAE9A3A39}"/>
                </a:ext>
              </a:extLst>
            </p:cNvPr>
            <p:cNvSpPr/>
            <p:nvPr/>
          </p:nvSpPr>
          <p:spPr>
            <a:xfrm>
              <a:off x="-1" y="1"/>
              <a:ext cx="1449421" cy="6858000"/>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B378A319-EFBD-D061-FA6D-EEB75E6C5CD6}"/>
                </a:ext>
              </a:extLst>
            </p:cNvPr>
            <p:cNvSpPr/>
            <p:nvPr/>
          </p:nvSpPr>
          <p:spPr>
            <a:xfrm>
              <a:off x="316147" y="291832"/>
              <a:ext cx="821989" cy="78794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 角を丸くする 15">
              <a:extLst>
                <a:ext uri="{FF2B5EF4-FFF2-40B4-BE49-F238E27FC236}">
                  <a16:creationId xmlns:a16="http://schemas.microsoft.com/office/drawing/2014/main" id="{F9B60A87-3028-483E-B4D1-92C0FD629BA3}"/>
                </a:ext>
              </a:extLst>
            </p:cNvPr>
            <p:cNvSpPr/>
            <p:nvPr/>
          </p:nvSpPr>
          <p:spPr>
            <a:xfrm>
              <a:off x="313714" y="1371603"/>
              <a:ext cx="821989" cy="78794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四角形: 角を丸くする 16">
              <a:extLst>
                <a:ext uri="{FF2B5EF4-FFF2-40B4-BE49-F238E27FC236}">
                  <a16:creationId xmlns:a16="http://schemas.microsoft.com/office/drawing/2014/main" id="{6728A0CD-9964-9905-446E-0AF369045066}"/>
                </a:ext>
              </a:extLst>
            </p:cNvPr>
            <p:cNvSpPr/>
            <p:nvPr/>
          </p:nvSpPr>
          <p:spPr>
            <a:xfrm>
              <a:off x="313713" y="2451374"/>
              <a:ext cx="821989" cy="78794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四角形: 角を丸くする 17">
              <a:extLst>
                <a:ext uri="{FF2B5EF4-FFF2-40B4-BE49-F238E27FC236}">
                  <a16:creationId xmlns:a16="http://schemas.microsoft.com/office/drawing/2014/main" id="{C57A73F4-2045-1484-93EC-6F0CD61C1F92}"/>
                </a:ext>
              </a:extLst>
            </p:cNvPr>
            <p:cNvSpPr/>
            <p:nvPr/>
          </p:nvSpPr>
          <p:spPr>
            <a:xfrm>
              <a:off x="313712" y="3531145"/>
              <a:ext cx="821989" cy="78794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四角形: 角を丸くする 18">
              <a:extLst>
                <a:ext uri="{FF2B5EF4-FFF2-40B4-BE49-F238E27FC236}">
                  <a16:creationId xmlns:a16="http://schemas.microsoft.com/office/drawing/2014/main" id="{C84AF248-9CE9-C5DF-7B99-1A0427691307}"/>
                </a:ext>
              </a:extLst>
            </p:cNvPr>
            <p:cNvSpPr/>
            <p:nvPr/>
          </p:nvSpPr>
          <p:spPr>
            <a:xfrm>
              <a:off x="313711" y="4610916"/>
              <a:ext cx="821989" cy="78794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四角形: 角を丸くする 19">
              <a:extLst>
                <a:ext uri="{FF2B5EF4-FFF2-40B4-BE49-F238E27FC236}">
                  <a16:creationId xmlns:a16="http://schemas.microsoft.com/office/drawing/2014/main" id="{ABD69557-EBB0-4014-12F5-7491625F7A3A}"/>
                </a:ext>
              </a:extLst>
            </p:cNvPr>
            <p:cNvSpPr/>
            <p:nvPr/>
          </p:nvSpPr>
          <p:spPr>
            <a:xfrm>
              <a:off x="313710" y="5690687"/>
              <a:ext cx="821989" cy="78794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a:extLst>
              <a:ext uri="{FF2B5EF4-FFF2-40B4-BE49-F238E27FC236}">
                <a16:creationId xmlns:a16="http://schemas.microsoft.com/office/drawing/2014/main" id="{EBFA4453-A943-A878-2BDD-CD11BA505C5D}"/>
              </a:ext>
            </a:extLst>
          </p:cNvPr>
          <p:cNvGrpSpPr/>
          <p:nvPr/>
        </p:nvGrpSpPr>
        <p:grpSpPr>
          <a:xfrm>
            <a:off x="0" y="698090"/>
            <a:ext cx="786799" cy="6159910"/>
            <a:chOff x="-1" y="1"/>
            <a:chExt cx="1449421" cy="6858000"/>
          </a:xfrm>
        </p:grpSpPr>
        <p:sp>
          <p:nvSpPr>
            <p:cNvPr id="23" name="正方形/長方形 22">
              <a:extLst>
                <a:ext uri="{FF2B5EF4-FFF2-40B4-BE49-F238E27FC236}">
                  <a16:creationId xmlns:a16="http://schemas.microsoft.com/office/drawing/2014/main" id="{6CBF135B-6962-2A07-EA11-92209B2F8329}"/>
                </a:ext>
              </a:extLst>
            </p:cNvPr>
            <p:cNvSpPr/>
            <p:nvPr/>
          </p:nvSpPr>
          <p:spPr>
            <a:xfrm>
              <a:off x="-1" y="1"/>
              <a:ext cx="1449421" cy="6858000"/>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四角形: 角を丸くする 23">
              <a:extLst>
                <a:ext uri="{FF2B5EF4-FFF2-40B4-BE49-F238E27FC236}">
                  <a16:creationId xmlns:a16="http://schemas.microsoft.com/office/drawing/2014/main" id="{9159EB8C-B6C0-9054-3A38-5F49271EBE98}"/>
                </a:ext>
              </a:extLst>
            </p:cNvPr>
            <p:cNvSpPr/>
            <p:nvPr/>
          </p:nvSpPr>
          <p:spPr>
            <a:xfrm>
              <a:off x="316147" y="291832"/>
              <a:ext cx="821989" cy="78794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四角形: 角を丸くする 24">
              <a:extLst>
                <a:ext uri="{FF2B5EF4-FFF2-40B4-BE49-F238E27FC236}">
                  <a16:creationId xmlns:a16="http://schemas.microsoft.com/office/drawing/2014/main" id="{B32E6080-6D6A-1E15-8EB0-87AF350B0B6E}"/>
                </a:ext>
              </a:extLst>
            </p:cNvPr>
            <p:cNvSpPr/>
            <p:nvPr/>
          </p:nvSpPr>
          <p:spPr>
            <a:xfrm>
              <a:off x="313714" y="1371603"/>
              <a:ext cx="821989" cy="78794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四角形: 角を丸くする 25">
              <a:extLst>
                <a:ext uri="{FF2B5EF4-FFF2-40B4-BE49-F238E27FC236}">
                  <a16:creationId xmlns:a16="http://schemas.microsoft.com/office/drawing/2014/main" id="{A022E4F3-BE94-452E-ED57-DC652D943B65}"/>
                </a:ext>
              </a:extLst>
            </p:cNvPr>
            <p:cNvSpPr/>
            <p:nvPr/>
          </p:nvSpPr>
          <p:spPr>
            <a:xfrm>
              <a:off x="313713" y="2451374"/>
              <a:ext cx="821989" cy="78794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四角形: 角を丸くする 26">
              <a:extLst>
                <a:ext uri="{FF2B5EF4-FFF2-40B4-BE49-F238E27FC236}">
                  <a16:creationId xmlns:a16="http://schemas.microsoft.com/office/drawing/2014/main" id="{A8537763-3291-9982-6A63-ABE2FE934E41}"/>
                </a:ext>
              </a:extLst>
            </p:cNvPr>
            <p:cNvSpPr/>
            <p:nvPr/>
          </p:nvSpPr>
          <p:spPr>
            <a:xfrm>
              <a:off x="313712" y="3531145"/>
              <a:ext cx="821989" cy="78794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四角形: 角を丸くする 27">
              <a:extLst>
                <a:ext uri="{FF2B5EF4-FFF2-40B4-BE49-F238E27FC236}">
                  <a16:creationId xmlns:a16="http://schemas.microsoft.com/office/drawing/2014/main" id="{5A62340C-0987-A829-1026-C7B86F7E63F5}"/>
                </a:ext>
              </a:extLst>
            </p:cNvPr>
            <p:cNvSpPr/>
            <p:nvPr/>
          </p:nvSpPr>
          <p:spPr>
            <a:xfrm>
              <a:off x="313711" y="4610916"/>
              <a:ext cx="821989" cy="78794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四角形: 角を丸くする 28">
              <a:extLst>
                <a:ext uri="{FF2B5EF4-FFF2-40B4-BE49-F238E27FC236}">
                  <a16:creationId xmlns:a16="http://schemas.microsoft.com/office/drawing/2014/main" id="{D8B89F22-89D9-9DDD-E57B-330151A284EE}"/>
                </a:ext>
              </a:extLst>
            </p:cNvPr>
            <p:cNvSpPr/>
            <p:nvPr/>
          </p:nvSpPr>
          <p:spPr>
            <a:xfrm>
              <a:off x="313710" y="5690687"/>
              <a:ext cx="821989" cy="78794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6154034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AF5B89C-BE04-2EBA-E3F1-A8FE724DDF53}"/>
              </a:ext>
            </a:extLst>
          </p:cNvPr>
          <p:cNvSpPr/>
          <p:nvPr/>
        </p:nvSpPr>
        <p:spPr>
          <a:xfrm>
            <a:off x="0" y="1"/>
            <a:ext cx="12192000" cy="698089"/>
          </a:xfrm>
          <a:prstGeom prst="rect">
            <a:avLst/>
          </a:prstGeom>
          <a:solidFill>
            <a:srgbClr val="E9E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FCEA6FC0-CDAE-299B-3A48-024710F1D6ED}"/>
              </a:ext>
            </a:extLst>
          </p:cNvPr>
          <p:cNvSpPr txBox="1"/>
          <p:nvPr/>
        </p:nvSpPr>
        <p:spPr>
          <a:xfrm>
            <a:off x="98321" y="142793"/>
            <a:ext cx="2094271" cy="461665"/>
          </a:xfrm>
          <a:prstGeom prst="rect">
            <a:avLst/>
          </a:prstGeom>
          <a:noFill/>
        </p:spPr>
        <p:txBody>
          <a:bodyPr wrap="square" rtlCol="0">
            <a:spAutoFit/>
          </a:bodyPr>
          <a:lstStyle/>
          <a:p>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アプリ紹介</a:t>
            </a:r>
          </a:p>
        </p:txBody>
      </p:sp>
      <p:sp>
        <p:nvSpPr>
          <p:cNvPr id="4" name="フローチャート: 結合子 3">
            <a:extLst>
              <a:ext uri="{FF2B5EF4-FFF2-40B4-BE49-F238E27FC236}">
                <a16:creationId xmlns:a16="http://schemas.microsoft.com/office/drawing/2014/main" id="{7913C0AD-816E-7A36-9EA9-5EFFE54D9C57}"/>
              </a:ext>
            </a:extLst>
          </p:cNvPr>
          <p:cNvSpPr/>
          <p:nvPr/>
        </p:nvSpPr>
        <p:spPr>
          <a:xfrm>
            <a:off x="6921759" y="1520888"/>
            <a:ext cx="4760168" cy="4655977"/>
          </a:xfrm>
          <a:prstGeom prst="flowChartConnector">
            <a:avLst/>
          </a:prstGeom>
          <a:solidFill>
            <a:srgbClr val="C6D7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フローチャート: 結合子 4">
            <a:extLst>
              <a:ext uri="{FF2B5EF4-FFF2-40B4-BE49-F238E27FC236}">
                <a16:creationId xmlns:a16="http://schemas.microsoft.com/office/drawing/2014/main" id="{3D3F0492-B2FA-48A9-F7BF-E2CB7783ADBD}"/>
              </a:ext>
            </a:extLst>
          </p:cNvPr>
          <p:cNvSpPr/>
          <p:nvPr/>
        </p:nvSpPr>
        <p:spPr>
          <a:xfrm>
            <a:off x="7654990" y="2258005"/>
            <a:ext cx="3293705" cy="3181741"/>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descr="電卓のイラスト&#10;&#10;低い精度で自動的に生成された説明">
            <a:extLst>
              <a:ext uri="{FF2B5EF4-FFF2-40B4-BE49-F238E27FC236}">
                <a16:creationId xmlns:a16="http://schemas.microsoft.com/office/drawing/2014/main" id="{FAD5CA8D-8477-B0BE-60B7-61B2A11394DB}"/>
              </a:ext>
            </a:extLst>
          </p:cNvPr>
          <p:cNvPicPr>
            <a:picLocks noChangeAspect="1"/>
          </p:cNvPicPr>
          <p:nvPr/>
        </p:nvPicPr>
        <p:blipFill rotWithShape="1">
          <a:blip r:embed="rId3">
            <a:extLst>
              <a:ext uri="{28A0092B-C50C-407E-A947-70E740481C1C}">
                <a14:useLocalDpi xmlns:a14="http://schemas.microsoft.com/office/drawing/2010/main" val="0"/>
              </a:ext>
            </a:extLst>
          </a:blip>
          <a:srcRect l="2478" t="7521" r="8351" b="6025"/>
          <a:stretch/>
        </p:blipFill>
        <p:spPr>
          <a:xfrm>
            <a:off x="8327691" y="2973135"/>
            <a:ext cx="1948302" cy="1751479"/>
          </a:xfrm>
          <a:prstGeom prst="rect">
            <a:avLst/>
          </a:prstGeom>
        </p:spPr>
      </p:pic>
      <p:sp>
        <p:nvSpPr>
          <p:cNvPr id="8" name="テキスト ボックス 7">
            <a:extLst>
              <a:ext uri="{FF2B5EF4-FFF2-40B4-BE49-F238E27FC236}">
                <a16:creationId xmlns:a16="http://schemas.microsoft.com/office/drawing/2014/main" id="{6CCE08F9-ADDF-4017-4E4A-F6FCE41410B8}"/>
              </a:ext>
            </a:extLst>
          </p:cNvPr>
          <p:cNvSpPr txBox="1"/>
          <p:nvPr/>
        </p:nvSpPr>
        <p:spPr>
          <a:xfrm>
            <a:off x="510073" y="1628318"/>
            <a:ext cx="6326152" cy="707886"/>
          </a:xfrm>
          <a:prstGeom prst="rect">
            <a:avLst/>
          </a:prstGeom>
          <a:noFill/>
        </p:spPr>
        <p:txBody>
          <a:bodyPr wrap="square" rtlCol="0">
            <a:spAutoFit/>
          </a:bodyPr>
          <a:lstStyle/>
          <a:p>
            <a:r>
              <a:rPr kumimoji="1" lang="ja-JP" altLang="en-US" sz="4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タスク・スケジュール機能</a:t>
            </a:r>
          </a:p>
        </p:txBody>
      </p:sp>
      <p:sp>
        <p:nvSpPr>
          <p:cNvPr id="9" name="正方形/長方形 8">
            <a:extLst>
              <a:ext uri="{FF2B5EF4-FFF2-40B4-BE49-F238E27FC236}">
                <a16:creationId xmlns:a16="http://schemas.microsoft.com/office/drawing/2014/main" id="{507C3E6F-86E4-E9EB-B5D4-BE3A2AA09C01}"/>
              </a:ext>
            </a:extLst>
          </p:cNvPr>
          <p:cNvSpPr/>
          <p:nvPr/>
        </p:nvSpPr>
        <p:spPr>
          <a:xfrm>
            <a:off x="1076907" y="2671407"/>
            <a:ext cx="5019093" cy="344014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FE7368EA-A1C2-4EC8-B815-35314A8BF393}"/>
              </a:ext>
            </a:extLst>
          </p:cNvPr>
          <p:cNvSpPr txBox="1"/>
          <p:nvPr/>
        </p:nvSpPr>
        <p:spPr>
          <a:xfrm>
            <a:off x="1235520" y="2999980"/>
            <a:ext cx="4701865" cy="707886"/>
          </a:xfrm>
          <a:prstGeom prst="rect">
            <a:avLst/>
          </a:prstGeom>
          <a:noFill/>
        </p:spPr>
        <p:txBody>
          <a:bodyPr wrap="square" rtlCol="0">
            <a:spAutoFit/>
          </a:bodyPr>
          <a:lstStyle/>
          <a:p>
            <a:r>
              <a:rPr kumimoji="1" lang="ja-JP" altLang="en-US"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・任意の日程にタスクとスケジュール</a:t>
            </a:r>
            <a:endParaRPr kumimoji="1" lang="en-US" altLang="ja-JP"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a:p>
            <a:r>
              <a:rPr kumimoji="1" lang="ja-JP" altLang="en-US"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　が登録できます</a:t>
            </a:r>
            <a:endParaRPr kumimoji="1" lang="en-US" altLang="ja-JP"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11" name="テキスト ボックス 10">
            <a:extLst>
              <a:ext uri="{FF2B5EF4-FFF2-40B4-BE49-F238E27FC236}">
                <a16:creationId xmlns:a16="http://schemas.microsoft.com/office/drawing/2014/main" id="{81F11D5C-29DB-6A28-EFDC-9B594D0FD8C1}"/>
              </a:ext>
            </a:extLst>
          </p:cNvPr>
          <p:cNvSpPr txBox="1"/>
          <p:nvPr/>
        </p:nvSpPr>
        <p:spPr>
          <a:xfrm>
            <a:off x="1235520" y="3951956"/>
            <a:ext cx="4701865" cy="1015663"/>
          </a:xfrm>
          <a:prstGeom prst="rect">
            <a:avLst/>
          </a:prstGeom>
          <a:noFill/>
        </p:spPr>
        <p:txBody>
          <a:bodyPr wrap="square" rtlCol="0">
            <a:spAutoFit/>
          </a:bodyPr>
          <a:lstStyle/>
          <a:p>
            <a:r>
              <a:rPr kumimoji="1" lang="ja-JP" altLang="en-US"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・いつでも簡単に更新できて、</a:t>
            </a:r>
            <a:endParaRPr kumimoji="1" lang="en-US" altLang="ja-JP"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a:p>
            <a:r>
              <a:rPr kumimoji="1" lang="ja-JP" altLang="en-US"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　同一グループのユーザーにも</a:t>
            </a:r>
            <a:endParaRPr kumimoji="1" lang="en-US" altLang="ja-JP"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a:p>
            <a:r>
              <a:rPr kumimoji="1" lang="ja-JP" altLang="en-US"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　リアルタイムで反映されます</a:t>
            </a:r>
            <a:endParaRPr kumimoji="1" lang="en-US" altLang="ja-JP"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12" name="テキスト ボックス 11">
            <a:extLst>
              <a:ext uri="{FF2B5EF4-FFF2-40B4-BE49-F238E27FC236}">
                <a16:creationId xmlns:a16="http://schemas.microsoft.com/office/drawing/2014/main" id="{86373AAC-C7EF-9250-E614-8B6D15710928}"/>
              </a:ext>
            </a:extLst>
          </p:cNvPr>
          <p:cNvSpPr txBox="1"/>
          <p:nvPr/>
        </p:nvSpPr>
        <p:spPr>
          <a:xfrm>
            <a:off x="1235520" y="5171391"/>
            <a:ext cx="4701865" cy="707886"/>
          </a:xfrm>
          <a:prstGeom prst="rect">
            <a:avLst/>
          </a:prstGeom>
          <a:noFill/>
        </p:spPr>
        <p:txBody>
          <a:bodyPr wrap="square" rtlCol="0">
            <a:spAutoFit/>
          </a:bodyPr>
          <a:lstStyle/>
          <a:p>
            <a:r>
              <a:rPr kumimoji="1" lang="ja-JP" altLang="en-US"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・チェックボックスでタスクの</a:t>
            </a:r>
            <a:endParaRPr kumimoji="1" lang="en-US" altLang="ja-JP"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a:p>
            <a:r>
              <a:rPr kumimoji="1" lang="ja-JP" altLang="en-US"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　実施状況が確認できます</a:t>
            </a:r>
            <a:endParaRPr kumimoji="1" lang="en-US" altLang="ja-JP"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Tree>
    <p:extLst>
      <p:ext uri="{BB962C8B-B14F-4D97-AF65-F5344CB8AC3E}">
        <p14:creationId xmlns:p14="http://schemas.microsoft.com/office/powerpoint/2010/main" val="130893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p:bldP spid="9" grpId="0" animBg="1"/>
      <p:bldP spid="10" grpId="0"/>
      <p:bldP spid="11"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AF5B89C-BE04-2EBA-E3F1-A8FE724DDF53}"/>
              </a:ext>
            </a:extLst>
          </p:cNvPr>
          <p:cNvSpPr/>
          <p:nvPr/>
        </p:nvSpPr>
        <p:spPr>
          <a:xfrm>
            <a:off x="0" y="1"/>
            <a:ext cx="12192000" cy="698089"/>
          </a:xfrm>
          <a:prstGeom prst="rect">
            <a:avLst/>
          </a:prstGeom>
          <a:solidFill>
            <a:srgbClr val="E9E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FCEA6FC0-CDAE-299B-3A48-024710F1D6ED}"/>
              </a:ext>
            </a:extLst>
          </p:cNvPr>
          <p:cNvSpPr txBox="1"/>
          <p:nvPr/>
        </p:nvSpPr>
        <p:spPr>
          <a:xfrm>
            <a:off x="98321" y="142793"/>
            <a:ext cx="2094271" cy="461665"/>
          </a:xfrm>
          <a:prstGeom prst="rect">
            <a:avLst/>
          </a:prstGeom>
          <a:noFill/>
        </p:spPr>
        <p:txBody>
          <a:bodyPr wrap="square" rtlCol="0">
            <a:spAutoFit/>
          </a:bodyPr>
          <a:lstStyle/>
          <a:p>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アプリ紹介</a:t>
            </a:r>
          </a:p>
        </p:txBody>
      </p:sp>
      <p:grpSp>
        <p:nvGrpSpPr>
          <p:cNvPr id="4" name="グループ化 3">
            <a:extLst>
              <a:ext uri="{FF2B5EF4-FFF2-40B4-BE49-F238E27FC236}">
                <a16:creationId xmlns:a16="http://schemas.microsoft.com/office/drawing/2014/main" id="{9E4B938F-16AF-8B60-1F1B-502C6B70F7AF}"/>
              </a:ext>
            </a:extLst>
          </p:cNvPr>
          <p:cNvGrpSpPr/>
          <p:nvPr/>
        </p:nvGrpSpPr>
        <p:grpSpPr>
          <a:xfrm>
            <a:off x="0" y="698090"/>
            <a:ext cx="786799" cy="6159910"/>
            <a:chOff x="-1" y="1"/>
            <a:chExt cx="1449421" cy="6858000"/>
          </a:xfrm>
        </p:grpSpPr>
        <p:sp>
          <p:nvSpPr>
            <p:cNvPr id="5" name="正方形/長方形 4">
              <a:extLst>
                <a:ext uri="{FF2B5EF4-FFF2-40B4-BE49-F238E27FC236}">
                  <a16:creationId xmlns:a16="http://schemas.microsoft.com/office/drawing/2014/main" id="{669E675C-D938-3202-3C6A-A031E7750BC8}"/>
                </a:ext>
              </a:extLst>
            </p:cNvPr>
            <p:cNvSpPr/>
            <p:nvPr/>
          </p:nvSpPr>
          <p:spPr>
            <a:xfrm>
              <a:off x="-1" y="1"/>
              <a:ext cx="1449421" cy="6858000"/>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0C6D14B3-FB65-B516-F475-AE59019F04F0}"/>
                </a:ext>
              </a:extLst>
            </p:cNvPr>
            <p:cNvSpPr/>
            <p:nvPr/>
          </p:nvSpPr>
          <p:spPr>
            <a:xfrm>
              <a:off x="316147" y="291832"/>
              <a:ext cx="821989" cy="78794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A8B22ED3-296D-3FEA-6B81-9A7A05B6433D}"/>
                </a:ext>
              </a:extLst>
            </p:cNvPr>
            <p:cNvSpPr/>
            <p:nvPr/>
          </p:nvSpPr>
          <p:spPr>
            <a:xfrm>
              <a:off x="313714" y="1371603"/>
              <a:ext cx="821989" cy="78794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B496C999-89BA-0276-A515-AF0BF84F13ED}"/>
                </a:ext>
              </a:extLst>
            </p:cNvPr>
            <p:cNvSpPr/>
            <p:nvPr/>
          </p:nvSpPr>
          <p:spPr>
            <a:xfrm>
              <a:off x="313713" y="2451374"/>
              <a:ext cx="821989" cy="78794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11529834-A7F3-ABA0-EFA0-60ADB083E60F}"/>
                </a:ext>
              </a:extLst>
            </p:cNvPr>
            <p:cNvSpPr/>
            <p:nvPr/>
          </p:nvSpPr>
          <p:spPr>
            <a:xfrm>
              <a:off x="313712" y="3531145"/>
              <a:ext cx="821989" cy="78794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3192B656-0EB9-D6F5-96D4-71853B5F73FA}"/>
                </a:ext>
              </a:extLst>
            </p:cNvPr>
            <p:cNvSpPr/>
            <p:nvPr/>
          </p:nvSpPr>
          <p:spPr>
            <a:xfrm>
              <a:off x="313711" y="4610916"/>
              <a:ext cx="821989" cy="78794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25B0AB17-A4C4-0FAD-98D6-CF857B74B46D}"/>
                </a:ext>
              </a:extLst>
            </p:cNvPr>
            <p:cNvSpPr/>
            <p:nvPr/>
          </p:nvSpPr>
          <p:spPr>
            <a:xfrm>
              <a:off x="313710" y="5690687"/>
              <a:ext cx="821989" cy="78794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グループ化 11">
            <a:extLst>
              <a:ext uri="{FF2B5EF4-FFF2-40B4-BE49-F238E27FC236}">
                <a16:creationId xmlns:a16="http://schemas.microsoft.com/office/drawing/2014/main" id="{A61CE024-9018-6BC4-FE4E-C930AF1A75D0}"/>
              </a:ext>
            </a:extLst>
          </p:cNvPr>
          <p:cNvGrpSpPr/>
          <p:nvPr/>
        </p:nvGrpSpPr>
        <p:grpSpPr>
          <a:xfrm>
            <a:off x="11405200" y="698089"/>
            <a:ext cx="786799" cy="6159910"/>
            <a:chOff x="-1" y="1"/>
            <a:chExt cx="1449421" cy="6858000"/>
          </a:xfrm>
        </p:grpSpPr>
        <p:sp>
          <p:nvSpPr>
            <p:cNvPr id="13" name="正方形/長方形 12">
              <a:extLst>
                <a:ext uri="{FF2B5EF4-FFF2-40B4-BE49-F238E27FC236}">
                  <a16:creationId xmlns:a16="http://schemas.microsoft.com/office/drawing/2014/main" id="{AF8E1944-BF91-9EF8-089E-D7FC249293BB}"/>
                </a:ext>
              </a:extLst>
            </p:cNvPr>
            <p:cNvSpPr/>
            <p:nvPr/>
          </p:nvSpPr>
          <p:spPr>
            <a:xfrm>
              <a:off x="-1" y="1"/>
              <a:ext cx="1449421" cy="6858000"/>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CC177726-9BC9-D2AC-E260-26962052774E}"/>
                </a:ext>
              </a:extLst>
            </p:cNvPr>
            <p:cNvSpPr/>
            <p:nvPr/>
          </p:nvSpPr>
          <p:spPr>
            <a:xfrm>
              <a:off x="316147" y="291832"/>
              <a:ext cx="821989" cy="78794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9F44633F-5CE2-DA9C-CF71-7CE45510F7E0}"/>
                </a:ext>
              </a:extLst>
            </p:cNvPr>
            <p:cNvSpPr/>
            <p:nvPr/>
          </p:nvSpPr>
          <p:spPr>
            <a:xfrm>
              <a:off x="313714" y="1371603"/>
              <a:ext cx="821989" cy="78794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 角を丸くする 15">
              <a:extLst>
                <a:ext uri="{FF2B5EF4-FFF2-40B4-BE49-F238E27FC236}">
                  <a16:creationId xmlns:a16="http://schemas.microsoft.com/office/drawing/2014/main" id="{EDF3C5FE-4465-E8D2-9432-CF35CC4B1CB4}"/>
                </a:ext>
              </a:extLst>
            </p:cNvPr>
            <p:cNvSpPr/>
            <p:nvPr/>
          </p:nvSpPr>
          <p:spPr>
            <a:xfrm>
              <a:off x="313713" y="2451374"/>
              <a:ext cx="821989" cy="78794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四角形: 角を丸くする 16">
              <a:extLst>
                <a:ext uri="{FF2B5EF4-FFF2-40B4-BE49-F238E27FC236}">
                  <a16:creationId xmlns:a16="http://schemas.microsoft.com/office/drawing/2014/main" id="{A0129221-EA35-8D1E-9467-C8EB9F74E5F3}"/>
                </a:ext>
              </a:extLst>
            </p:cNvPr>
            <p:cNvSpPr/>
            <p:nvPr/>
          </p:nvSpPr>
          <p:spPr>
            <a:xfrm>
              <a:off x="313712" y="3531145"/>
              <a:ext cx="821989" cy="78794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四角形: 角を丸くする 17">
              <a:extLst>
                <a:ext uri="{FF2B5EF4-FFF2-40B4-BE49-F238E27FC236}">
                  <a16:creationId xmlns:a16="http://schemas.microsoft.com/office/drawing/2014/main" id="{1495E204-9306-5695-9572-F9D0C38F29F0}"/>
                </a:ext>
              </a:extLst>
            </p:cNvPr>
            <p:cNvSpPr/>
            <p:nvPr/>
          </p:nvSpPr>
          <p:spPr>
            <a:xfrm>
              <a:off x="313711" y="4610916"/>
              <a:ext cx="821989" cy="78794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四角形: 角を丸くする 18">
              <a:extLst>
                <a:ext uri="{FF2B5EF4-FFF2-40B4-BE49-F238E27FC236}">
                  <a16:creationId xmlns:a16="http://schemas.microsoft.com/office/drawing/2014/main" id="{D7D16CB6-C015-F407-4747-CF7C31378043}"/>
                </a:ext>
              </a:extLst>
            </p:cNvPr>
            <p:cNvSpPr/>
            <p:nvPr/>
          </p:nvSpPr>
          <p:spPr>
            <a:xfrm>
              <a:off x="313710" y="5690687"/>
              <a:ext cx="821989" cy="78794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991953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AF5B89C-BE04-2EBA-E3F1-A8FE724DDF53}"/>
              </a:ext>
            </a:extLst>
          </p:cNvPr>
          <p:cNvSpPr/>
          <p:nvPr/>
        </p:nvSpPr>
        <p:spPr>
          <a:xfrm>
            <a:off x="0" y="1"/>
            <a:ext cx="12192000" cy="698089"/>
          </a:xfrm>
          <a:prstGeom prst="rect">
            <a:avLst/>
          </a:prstGeom>
          <a:solidFill>
            <a:srgbClr val="E9E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FCEA6FC0-CDAE-299B-3A48-024710F1D6ED}"/>
              </a:ext>
            </a:extLst>
          </p:cNvPr>
          <p:cNvSpPr txBox="1"/>
          <p:nvPr/>
        </p:nvSpPr>
        <p:spPr>
          <a:xfrm>
            <a:off x="98321" y="142793"/>
            <a:ext cx="2094271" cy="461665"/>
          </a:xfrm>
          <a:prstGeom prst="rect">
            <a:avLst/>
          </a:prstGeom>
          <a:noFill/>
        </p:spPr>
        <p:txBody>
          <a:bodyPr wrap="square" rtlCol="0">
            <a:spAutoFit/>
          </a:bodyPr>
          <a:lstStyle/>
          <a:p>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アプリ紹介</a:t>
            </a:r>
          </a:p>
        </p:txBody>
      </p:sp>
      <p:sp>
        <p:nvSpPr>
          <p:cNvPr id="4" name="フローチャート: 結合子 3">
            <a:extLst>
              <a:ext uri="{FF2B5EF4-FFF2-40B4-BE49-F238E27FC236}">
                <a16:creationId xmlns:a16="http://schemas.microsoft.com/office/drawing/2014/main" id="{743D2DD9-139E-A162-5EFA-017590182692}"/>
              </a:ext>
            </a:extLst>
          </p:cNvPr>
          <p:cNvSpPr/>
          <p:nvPr/>
        </p:nvSpPr>
        <p:spPr>
          <a:xfrm>
            <a:off x="381001" y="2453951"/>
            <a:ext cx="2957804" cy="2873830"/>
          </a:xfrm>
          <a:prstGeom prst="flowChartConnector">
            <a:avLst/>
          </a:prstGeom>
          <a:solidFill>
            <a:srgbClr val="F8D5D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フローチャート: 結合子 4">
            <a:extLst>
              <a:ext uri="{FF2B5EF4-FFF2-40B4-BE49-F238E27FC236}">
                <a16:creationId xmlns:a16="http://schemas.microsoft.com/office/drawing/2014/main" id="{4C58AC28-FAAD-23D2-B7D6-CE71A0F08352}"/>
              </a:ext>
            </a:extLst>
          </p:cNvPr>
          <p:cNvSpPr/>
          <p:nvPr/>
        </p:nvSpPr>
        <p:spPr>
          <a:xfrm>
            <a:off x="3338805" y="2453951"/>
            <a:ext cx="2957804" cy="2873830"/>
          </a:xfrm>
          <a:prstGeom prst="flowChartConnector">
            <a:avLst/>
          </a:prstGeom>
          <a:solidFill>
            <a:srgbClr val="C6D7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フローチャート: 結合子 5">
            <a:extLst>
              <a:ext uri="{FF2B5EF4-FFF2-40B4-BE49-F238E27FC236}">
                <a16:creationId xmlns:a16="http://schemas.microsoft.com/office/drawing/2014/main" id="{D468DD50-E86E-0D4A-4246-FFB920A2570B}"/>
              </a:ext>
            </a:extLst>
          </p:cNvPr>
          <p:cNvSpPr/>
          <p:nvPr/>
        </p:nvSpPr>
        <p:spPr>
          <a:xfrm>
            <a:off x="939671" y="2996682"/>
            <a:ext cx="1840463" cy="1788368"/>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フローチャート: 結合子 6">
            <a:extLst>
              <a:ext uri="{FF2B5EF4-FFF2-40B4-BE49-F238E27FC236}">
                <a16:creationId xmlns:a16="http://schemas.microsoft.com/office/drawing/2014/main" id="{8B70E050-E00B-2E02-13B3-B892C536F548}"/>
              </a:ext>
            </a:extLst>
          </p:cNvPr>
          <p:cNvSpPr/>
          <p:nvPr/>
        </p:nvSpPr>
        <p:spPr>
          <a:xfrm>
            <a:off x="3897475" y="2996682"/>
            <a:ext cx="1840463" cy="1788368"/>
          </a:xfrm>
          <a:prstGeom prst="flowChartConnector">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2004BA7B-BD1F-0516-773E-16EF902DFF22}"/>
              </a:ext>
            </a:extLst>
          </p:cNvPr>
          <p:cNvSpPr txBox="1"/>
          <p:nvPr/>
        </p:nvSpPr>
        <p:spPr>
          <a:xfrm>
            <a:off x="2820954" y="3229146"/>
            <a:ext cx="1035698" cy="1323439"/>
          </a:xfrm>
          <a:prstGeom prst="rect">
            <a:avLst/>
          </a:prstGeom>
          <a:noFill/>
        </p:spPr>
        <p:txBody>
          <a:bodyPr wrap="square" rtlCol="0">
            <a:spAutoFit/>
          </a:bodyPr>
          <a:lstStyle/>
          <a:p>
            <a:r>
              <a:rPr kumimoji="1" lang="ja-JP" altLang="en-US" sz="8000" dirty="0">
                <a:solidFill>
                  <a:srgbClr val="7DE3A1"/>
                </a:solidFill>
              </a:rPr>
              <a:t>∞</a:t>
            </a:r>
          </a:p>
        </p:txBody>
      </p:sp>
      <p:pic>
        <p:nvPicPr>
          <p:cNvPr id="12" name="図 11" descr="アイコン が含まれている画像&#10;&#10;自動的に生成された説明">
            <a:extLst>
              <a:ext uri="{FF2B5EF4-FFF2-40B4-BE49-F238E27FC236}">
                <a16:creationId xmlns:a16="http://schemas.microsoft.com/office/drawing/2014/main" id="{577B1B39-A2B0-F73C-27B4-DFC588C2A025}"/>
              </a:ext>
            </a:extLst>
          </p:cNvPr>
          <p:cNvPicPr>
            <a:picLocks noChangeAspect="1"/>
          </p:cNvPicPr>
          <p:nvPr/>
        </p:nvPicPr>
        <p:blipFill rotWithShape="1">
          <a:blip r:embed="rId3">
            <a:extLst>
              <a:ext uri="{28A0092B-C50C-407E-A947-70E740481C1C}">
                <a14:useLocalDpi xmlns:a14="http://schemas.microsoft.com/office/drawing/2010/main" val="0"/>
              </a:ext>
            </a:extLst>
          </a:blip>
          <a:srcRect l="30140" t="34757" r="30956" b="34854"/>
          <a:stretch/>
        </p:blipFill>
        <p:spPr>
          <a:xfrm rot="905682">
            <a:off x="1221100" y="3415292"/>
            <a:ext cx="1217679" cy="951144"/>
          </a:xfrm>
          <a:prstGeom prst="rect">
            <a:avLst/>
          </a:prstGeom>
        </p:spPr>
      </p:pic>
      <p:pic>
        <p:nvPicPr>
          <p:cNvPr id="13" name="図 12" descr="電卓のイラスト&#10;&#10;低い精度で自動的に生成された説明">
            <a:extLst>
              <a:ext uri="{FF2B5EF4-FFF2-40B4-BE49-F238E27FC236}">
                <a16:creationId xmlns:a16="http://schemas.microsoft.com/office/drawing/2014/main" id="{64E4AC63-9B9F-5CEF-9258-69D62A38F342}"/>
              </a:ext>
            </a:extLst>
          </p:cNvPr>
          <p:cNvPicPr>
            <a:picLocks noChangeAspect="1"/>
          </p:cNvPicPr>
          <p:nvPr/>
        </p:nvPicPr>
        <p:blipFill rotWithShape="1">
          <a:blip r:embed="rId4">
            <a:extLst>
              <a:ext uri="{28A0092B-C50C-407E-A947-70E740481C1C}">
                <a14:useLocalDpi xmlns:a14="http://schemas.microsoft.com/office/drawing/2010/main" val="0"/>
              </a:ext>
            </a:extLst>
          </a:blip>
          <a:srcRect l="2478" t="7521" r="8351" b="6025"/>
          <a:stretch/>
        </p:blipFill>
        <p:spPr>
          <a:xfrm>
            <a:off x="4221715" y="3367596"/>
            <a:ext cx="1164140" cy="1046535"/>
          </a:xfrm>
          <a:prstGeom prst="rect">
            <a:avLst/>
          </a:prstGeom>
        </p:spPr>
      </p:pic>
      <p:sp>
        <p:nvSpPr>
          <p:cNvPr id="14" name="テキスト ボックス 13">
            <a:extLst>
              <a:ext uri="{FF2B5EF4-FFF2-40B4-BE49-F238E27FC236}">
                <a16:creationId xmlns:a16="http://schemas.microsoft.com/office/drawing/2014/main" id="{86BC46C6-65BC-D2F7-DF38-DC53BC02B277}"/>
              </a:ext>
            </a:extLst>
          </p:cNvPr>
          <p:cNvSpPr txBox="1"/>
          <p:nvPr/>
        </p:nvSpPr>
        <p:spPr>
          <a:xfrm>
            <a:off x="6518015" y="1628320"/>
            <a:ext cx="5388818" cy="707886"/>
          </a:xfrm>
          <a:prstGeom prst="rect">
            <a:avLst/>
          </a:prstGeom>
          <a:noFill/>
        </p:spPr>
        <p:txBody>
          <a:bodyPr wrap="square" rtlCol="0">
            <a:spAutoFit/>
          </a:bodyPr>
          <a:lstStyle/>
          <a:p>
            <a:r>
              <a:rPr kumimoji="1" lang="ja-JP" altLang="en-US" sz="4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マニュアルリンク機能</a:t>
            </a:r>
          </a:p>
        </p:txBody>
      </p:sp>
      <p:sp>
        <p:nvSpPr>
          <p:cNvPr id="15" name="正方形/長方形 14">
            <a:extLst>
              <a:ext uri="{FF2B5EF4-FFF2-40B4-BE49-F238E27FC236}">
                <a16:creationId xmlns:a16="http://schemas.microsoft.com/office/drawing/2014/main" id="{0A25F9DC-24B4-1107-8EF5-005A16924D12}"/>
              </a:ext>
            </a:extLst>
          </p:cNvPr>
          <p:cNvSpPr/>
          <p:nvPr/>
        </p:nvSpPr>
        <p:spPr>
          <a:xfrm>
            <a:off x="6702879" y="2690069"/>
            <a:ext cx="5019093" cy="297361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D2899C89-16EF-2553-1C86-FDF7C450A32D}"/>
              </a:ext>
            </a:extLst>
          </p:cNvPr>
          <p:cNvSpPr txBox="1"/>
          <p:nvPr/>
        </p:nvSpPr>
        <p:spPr>
          <a:xfrm>
            <a:off x="6861492" y="3121827"/>
            <a:ext cx="4701865" cy="707886"/>
          </a:xfrm>
          <a:prstGeom prst="rect">
            <a:avLst/>
          </a:prstGeom>
          <a:noFill/>
        </p:spPr>
        <p:txBody>
          <a:bodyPr wrap="square" rtlCol="0">
            <a:spAutoFit/>
          </a:bodyPr>
          <a:lstStyle/>
          <a:p>
            <a:r>
              <a:rPr kumimoji="1" lang="ja-JP" altLang="en-US"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・マニュアルとタスクを紐づけること　</a:t>
            </a:r>
            <a:endParaRPr kumimoji="1" lang="en-US" altLang="ja-JP"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a:p>
            <a:r>
              <a:rPr kumimoji="1" lang="ja-JP" altLang="en-US"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　ができます</a:t>
            </a:r>
            <a:endParaRPr kumimoji="1" lang="en-US" altLang="ja-JP"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17" name="テキスト ボックス 16">
            <a:extLst>
              <a:ext uri="{FF2B5EF4-FFF2-40B4-BE49-F238E27FC236}">
                <a16:creationId xmlns:a16="http://schemas.microsoft.com/office/drawing/2014/main" id="{7EAAA8C2-EBA2-092A-00C3-B8469ABF3970}"/>
              </a:ext>
            </a:extLst>
          </p:cNvPr>
          <p:cNvSpPr txBox="1"/>
          <p:nvPr/>
        </p:nvSpPr>
        <p:spPr>
          <a:xfrm>
            <a:off x="6861492" y="4214017"/>
            <a:ext cx="4701865" cy="1015663"/>
          </a:xfrm>
          <a:prstGeom prst="rect">
            <a:avLst/>
          </a:prstGeom>
          <a:noFill/>
        </p:spPr>
        <p:txBody>
          <a:bodyPr wrap="square" rtlCol="0">
            <a:spAutoFit/>
          </a:bodyPr>
          <a:lstStyle/>
          <a:p>
            <a:r>
              <a:rPr kumimoji="1" lang="ja-JP" altLang="en-US"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・いつでも簡単に更新できて、</a:t>
            </a:r>
            <a:endParaRPr kumimoji="1" lang="en-US" altLang="ja-JP"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a:p>
            <a:r>
              <a:rPr kumimoji="1" lang="ja-JP" altLang="en-US"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　同一グループのユーザーにも</a:t>
            </a:r>
            <a:endParaRPr kumimoji="1" lang="en-US" altLang="ja-JP"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a:p>
            <a:r>
              <a:rPr kumimoji="1" lang="ja-JP" altLang="en-US"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　リアルタイムで反映されます</a:t>
            </a:r>
            <a:endParaRPr kumimoji="1" lang="en-US" altLang="ja-JP"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Tree>
    <p:extLst>
      <p:ext uri="{BB962C8B-B14F-4D97-AF65-F5344CB8AC3E}">
        <p14:creationId xmlns:p14="http://schemas.microsoft.com/office/powerpoint/2010/main" val="1054827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1000"/>
                                        <p:tgtEl>
                                          <p:spTgt spid="13"/>
                                        </p:tgtEl>
                                      </p:cBhvr>
                                    </p:animEffect>
                                    <p:anim calcmode="lin" valueType="num">
                                      <p:cBhvr>
                                        <p:cTn id="33" dur="1000" fill="hold"/>
                                        <p:tgtEl>
                                          <p:spTgt spid="13"/>
                                        </p:tgtEl>
                                        <p:attrNameLst>
                                          <p:attrName>ppt_x</p:attrName>
                                        </p:attrNameLst>
                                      </p:cBhvr>
                                      <p:tavLst>
                                        <p:tav tm="0">
                                          <p:val>
                                            <p:strVal val="#ppt_x"/>
                                          </p:val>
                                        </p:tav>
                                        <p:tav tm="100000">
                                          <p:val>
                                            <p:strVal val="#ppt_x"/>
                                          </p:val>
                                        </p:tav>
                                      </p:tavLst>
                                    </p:anim>
                                    <p:anim calcmode="lin" valueType="num">
                                      <p:cBhvr>
                                        <p:cTn id="34" dur="1000" fill="hold"/>
                                        <p:tgtEl>
                                          <p:spTgt spid="1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0"/>
                                        <p:tgtEl>
                                          <p:spTgt spid="14"/>
                                        </p:tgtEl>
                                      </p:cBhvr>
                                    </p:animEffect>
                                    <p:anim calcmode="lin" valueType="num">
                                      <p:cBhvr>
                                        <p:cTn id="38" dur="1000" fill="hold"/>
                                        <p:tgtEl>
                                          <p:spTgt spid="14"/>
                                        </p:tgtEl>
                                        <p:attrNameLst>
                                          <p:attrName>ppt_x</p:attrName>
                                        </p:attrNameLst>
                                      </p:cBhvr>
                                      <p:tavLst>
                                        <p:tav tm="0">
                                          <p:val>
                                            <p:strVal val="#ppt_x"/>
                                          </p:val>
                                        </p:tav>
                                        <p:tav tm="100000">
                                          <p:val>
                                            <p:strVal val="#ppt_x"/>
                                          </p:val>
                                        </p:tav>
                                      </p:tavLst>
                                    </p:anim>
                                    <p:anim calcmode="lin" valueType="num">
                                      <p:cBhvr>
                                        <p:cTn id="39" dur="1000" fill="hold"/>
                                        <p:tgtEl>
                                          <p:spTgt spid="14"/>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1000"/>
                                        <p:tgtEl>
                                          <p:spTgt spid="15"/>
                                        </p:tgtEl>
                                      </p:cBhvr>
                                    </p:animEffect>
                                    <p:anim calcmode="lin" valueType="num">
                                      <p:cBhvr>
                                        <p:cTn id="43" dur="1000" fill="hold"/>
                                        <p:tgtEl>
                                          <p:spTgt spid="15"/>
                                        </p:tgtEl>
                                        <p:attrNameLst>
                                          <p:attrName>ppt_x</p:attrName>
                                        </p:attrNameLst>
                                      </p:cBhvr>
                                      <p:tavLst>
                                        <p:tav tm="0">
                                          <p:val>
                                            <p:strVal val="#ppt_x"/>
                                          </p:val>
                                        </p:tav>
                                        <p:tav tm="100000">
                                          <p:val>
                                            <p:strVal val="#ppt_x"/>
                                          </p:val>
                                        </p:tav>
                                      </p:tavLst>
                                    </p:anim>
                                    <p:anim calcmode="lin" valueType="num">
                                      <p:cBhvr>
                                        <p:cTn id="44" dur="1000" fill="hold"/>
                                        <p:tgtEl>
                                          <p:spTgt spid="15"/>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1000" fill="hold"/>
                                        <p:tgtEl>
                                          <p:spTgt spid="16"/>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1000"/>
                                        <p:tgtEl>
                                          <p:spTgt spid="17"/>
                                        </p:tgtEl>
                                      </p:cBhvr>
                                    </p:animEffect>
                                    <p:anim calcmode="lin" valueType="num">
                                      <p:cBhvr>
                                        <p:cTn id="53" dur="1000" fill="hold"/>
                                        <p:tgtEl>
                                          <p:spTgt spid="17"/>
                                        </p:tgtEl>
                                        <p:attrNameLst>
                                          <p:attrName>ppt_x</p:attrName>
                                        </p:attrNameLst>
                                      </p:cBhvr>
                                      <p:tavLst>
                                        <p:tav tm="0">
                                          <p:val>
                                            <p:strVal val="#ppt_x"/>
                                          </p:val>
                                        </p:tav>
                                        <p:tav tm="100000">
                                          <p:val>
                                            <p:strVal val="#ppt_x"/>
                                          </p:val>
                                        </p:tav>
                                      </p:tavLst>
                                    </p:anim>
                                    <p:anim calcmode="lin" valueType="num">
                                      <p:cBhvr>
                                        <p:cTn id="54" dur="1000" fill="hold"/>
                                        <p:tgtEl>
                                          <p:spTgt spid="17"/>
                                        </p:tgtEl>
                                        <p:attrNameLst>
                                          <p:attrName>ppt_y</p:attrName>
                                        </p:attrNameLst>
                                      </p:cBhvr>
                                      <p:tavLst>
                                        <p:tav tm="0">
                                          <p:val>
                                            <p:strVal val="#ppt_y+.1"/>
                                          </p:val>
                                        </p:tav>
                                        <p:tav tm="100000">
                                          <p:val>
                                            <p:strVal val="#ppt_y"/>
                                          </p:val>
                                        </p:tav>
                                      </p:tavLst>
                                    </p:anim>
                                  </p:childTnLst>
                                </p:cTn>
                              </p:par>
                            </p:childTnLst>
                          </p:cTn>
                        </p:par>
                        <p:par>
                          <p:cTn id="55" fill="hold">
                            <p:stCondLst>
                              <p:cond delay="1000"/>
                            </p:stCondLst>
                            <p:childTnLst>
                              <p:par>
                                <p:cTn id="56" presetID="45" presetClass="entr" presetSubtype="0" fill="hold" grpId="0" nodeType="after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2000"/>
                                        <p:tgtEl>
                                          <p:spTgt spid="10"/>
                                        </p:tgtEl>
                                      </p:cBhvr>
                                    </p:animEffect>
                                    <p:anim calcmode="lin" valueType="num">
                                      <p:cBhvr>
                                        <p:cTn id="59" dur="2000" fill="hold"/>
                                        <p:tgtEl>
                                          <p:spTgt spid="10"/>
                                        </p:tgtEl>
                                        <p:attrNameLst>
                                          <p:attrName>ppt_w</p:attrName>
                                        </p:attrNameLst>
                                      </p:cBhvr>
                                      <p:tavLst>
                                        <p:tav tm="0" fmla="#ppt_w*sin(2.5*pi*$)">
                                          <p:val>
                                            <p:fltVal val="0"/>
                                          </p:val>
                                        </p:tav>
                                        <p:tav tm="100000">
                                          <p:val>
                                            <p:fltVal val="1"/>
                                          </p:val>
                                        </p:tav>
                                      </p:tavLst>
                                    </p:anim>
                                    <p:anim calcmode="lin" valueType="num">
                                      <p:cBhvr>
                                        <p:cTn id="60" dur="20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0" grpId="0"/>
      <p:bldP spid="14" grpId="0"/>
      <p:bldP spid="15" grpId="0" animBg="1"/>
      <p:bldP spid="16"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AF5B89C-BE04-2EBA-E3F1-A8FE724DDF53}"/>
              </a:ext>
            </a:extLst>
          </p:cNvPr>
          <p:cNvSpPr/>
          <p:nvPr/>
        </p:nvSpPr>
        <p:spPr>
          <a:xfrm>
            <a:off x="0" y="1"/>
            <a:ext cx="12192000" cy="698089"/>
          </a:xfrm>
          <a:prstGeom prst="rect">
            <a:avLst/>
          </a:prstGeom>
          <a:solidFill>
            <a:srgbClr val="E9E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FCEA6FC0-CDAE-299B-3A48-024710F1D6ED}"/>
              </a:ext>
            </a:extLst>
          </p:cNvPr>
          <p:cNvSpPr txBox="1"/>
          <p:nvPr/>
        </p:nvSpPr>
        <p:spPr>
          <a:xfrm>
            <a:off x="98321" y="142793"/>
            <a:ext cx="2094271" cy="461665"/>
          </a:xfrm>
          <a:prstGeom prst="rect">
            <a:avLst/>
          </a:prstGeom>
          <a:noFill/>
        </p:spPr>
        <p:txBody>
          <a:bodyPr wrap="square" rtlCol="0">
            <a:spAutoFit/>
          </a:bodyPr>
          <a:lstStyle/>
          <a:p>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アプリ紹介</a:t>
            </a:r>
          </a:p>
        </p:txBody>
      </p:sp>
      <p:grpSp>
        <p:nvGrpSpPr>
          <p:cNvPr id="4" name="グループ化 3">
            <a:extLst>
              <a:ext uri="{FF2B5EF4-FFF2-40B4-BE49-F238E27FC236}">
                <a16:creationId xmlns:a16="http://schemas.microsoft.com/office/drawing/2014/main" id="{DBEE93ED-A560-9B00-CCAB-5FC185A858FF}"/>
              </a:ext>
            </a:extLst>
          </p:cNvPr>
          <p:cNvGrpSpPr/>
          <p:nvPr/>
        </p:nvGrpSpPr>
        <p:grpSpPr>
          <a:xfrm>
            <a:off x="0" y="698090"/>
            <a:ext cx="786799" cy="6159910"/>
            <a:chOff x="-1" y="1"/>
            <a:chExt cx="1449421" cy="6858000"/>
          </a:xfrm>
        </p:grpSpPr>
        <p:sp>
          <p:nvSpPr>
            <p:cNvPr id="5" name="正方形/長方形 4">
              <a:extLst>
                <a:ext uri="{FF2B5EF4-FFF2-40B4-BE49-F238E27FC236}">
                  <a16:creationId xmlns:a16="http://schemas.microsoft.com/office/drawing/2014/main" id="{E6F03C72-8535-4A5D-5DC4-48165555385B}"/>
                </a:ext>
              </a:extLst>
            </p:cNvPr>
            <p:cNvSpPr/>
            <p:nvPr/>
          </p:nvSpPr>
          <p:spPr>
            <a:xfrm>
              <a:off x="-1" y="1"/>
              <a:ext cx="1449421" cy="6858000"/>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13E42C3E-5CFF-4D93-BD1C-78969D8A4DB1}"/>
                </a:ext>
              </a:extLst>
            </p:cNvPr>
            <p:cNvSpPr/>
            <p:nvPr/>
          </p:nvSpPr>
          <p:spPr>
            <a:xfrm>
              <a:off x="316147" y="291832"/>
              <a:ext cx="821989" cy="78794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8CD381DB-08F8-62DF-17A9-D4EB074EC100}"/>
                </a:ext>
              </a:extLst>
            </p:cNvPr>
            <p:cNvSpPr/>
            <p:nvPr/>
          </p:nvSpPr>
          <p:spPr>
            <a:xfrm>
              <a:off x="313714" y="1371603"/>
              <a:ext cx="821989" cy="78794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E1196635-24D4-7ABC-B574-DB5B510ECD63}"/>
                </a:ext>
              </a:extLst>
            </p:cNvPr>
            <p:cNvSpPr/>
            <p:nvPr/>
          </p:nvSpPr>
          <p:spPr>
            <a:xfrm>
              <a:off x="313713" y="2451374"/>
              <a:ext cx="821989" cy="78794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2ACAAF9A-3683-F300-8ACD-1BA6C83E7F9E}"/>
                </a:ext>
              </a:extLst>
            </p:cNvPr>
            <p:cNvSpPr/>
            <p:nvPr/>
          </p:nvSpPr>
          <p:spPr>
            <a:xfrm>
              <a:off x="313712" y="3531145"/>
              <a:ext cx="821989" cy="78794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8D72AC9A-F93E-9B05-6A87-EF2A5BA71658}"/>
                </a:ext>
              </a:extLst>
            </p:cNvPr>
            <p:cNvSpPr/>
            <p:nvPr/>
          </p:nvSpPr>
          <p:spPr>
            <a:xfrm>
              <a:off x="313711" y="4610916"/>
              <a:ext cx="821989" cy="78794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D0093817-A954-51A9-4BBE-BCFCE3B23C25}"/>
                </a:ext>
              </a:extLst>
            </p:cNvPr>
            <p:cNvSpPr/>
            <p:nvPr/>
          </p:nvSpPr>
          <p:spPr>
            <a:xfrm>
              <a:off x="313710" y="5690687"/>
              <a:ext cx="821989" cy="78794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グループ化 11">
            <a:extLst>
              <a:ext uri="{FF2B5EF4-FFF2-40B4-BE49-F238E27FC236}">
                <a16:creationId xmlns:a16="http://schemas.microsoft.com/office/drawing/2014/main" id="{DC89A6EC-0787-5B88-A9D7-A50358429DBD}"/>
              </a:ext>
            </a:extLst>
          </p:cNvPr>
          <p:cNvGrpSpPr/>
          <p:nvPr/>
        </p:nvGrpSpPr>
        <p:grpSpPr>
          <a:xfrm>
            <a:off x="11405200" y="698089"/>
            <a:ext cx="786799" cy="6159910"/>
            <a:chOff x="-1" y="1"/>
            <a:chExt cx="1449421" cy="6858000"/>
          </a:xfrm>
        </p:grpSpPr>
        <p:sp>
          <p:nvSpPr>
            <p:cNvPr id="13" name="正方形/長方形 12">
              <a:extLst>
                <a:ext uri="{FF2B5EF4-FFF2-40B4-BE49-F238E27FC236}">
                  <a16:creationId xmlns:a16="http://schemas.microsoft.com/office/drawing/2014/main" id="{FF69809B-6A92-03FC-7A9F-C88AF7A2D387}"/>
                </a:ext>
              </a:extLst>
            </p:cNvPr>
            <p:cNvSpPr/>
            <p:nvPr/>
          </p:nvSpPr>
          <p:spPr>
            <a:xfrm>
              <a:off x="-1" y="1"/>
              <a:ext cx="1449421" cy="6858000"/>
            </a:xfrm>
            <a:prstGeom prst="rect">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FDC744D6-C3C0-2962-EB74-78CEF7FB1D0B}"/>
                </a:ext>
              </a:extLst>
            </p:cNvPr>
            <p:cNvSpPr/>
            <p:nvPr/>
          </p:nvSpPr>
          <p:spPr>
            <a:xfrm>
              <a:off x="316147" y="291832"/>
              <a:ext cx="821989" cy="78794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541CEF57-E7D4-72D4-EB44-00240C7991D6}"/>
                </a:ext>
              </a:extLst>
            </p:cNvPr>
            <p:cNvSpPr/>
            <p:nvPr/>
          </p:nvSpPr>
          <p:spPr>
            <a:xfrm>
              <a:off x="313714" y="1371603"/>
              <a:ext cx="821989" cy="78794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 角を丸くする 15">
              <a:extLst>
                <a:ext uri="{FF2B5EF4-FFF2-40B4-BE49-F238E27FC236}">
                  <a16:creationId xmlns:a16="http://schemas.microsoft.com/office/drawing/2014/main" id="{24934AE4-FDCB-43FA-E2C6-4704DB6FCFCF}"/>
                </a:ext>
              </a:extLst>
            </p:cNvPr>
            <p:cNvSpPr/>
            <p:nvPr/>
          </p:nvSpPr>
          <p:spPr>
            <a:xfrm>
              <a:off x="313713" y="2451374"/>
              <a:ext cx="821989" cy="78794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四角形: 角を丸くする 16">
              <a:extLst>
                <a:ext uri="{FF2B5EF4-FFF2-40B4-BE49-F238E27FC236}">
                  <a16:creationId xmlns:a16="http://schemas.microsoft.com/office/drawing/2014/main" id="{236AC8D3-5B75-BD5D-A5D4-7F695EF0E6B9}"/>
                </a:ext>
              </a:extLst>
            </p:cNvPr>
            <p:cNvSpPr/>
            <p:nvPr/>
          </p:nvSpPr>
          <p:spPr>
            <a:xfrm>
              <a:off x="313712" y="3531145"/>
              <a:ext cx="821989" cy="78794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四角形: 角を丸くする 17">
              <a:extLst>
                <a:ext uri="{FF2B5EF4-FFF2-40B4-BE49-F238E27FC236}">
                  <a16:creationId xmlns:a16="http://schemas.microsoft.com/office/drawing/2014/main" id="{B401234C-5D21-FAFB-3347-EDBBCF4F0145}"/>
                </a:ext>
              </a:extLst>
            </p:cNvPr>
            <p:cNvSpPr/>
            <p:nvPr/>
          </p:nvSpPr>
          <p:spPr>
            <a:xfrm>
              <a:off x="313711" y="4610916"/>
              <a:ext cx="821989" cy="78794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四角形: 角を丸くする 18">
              <a:extLst>
                <a:ext uri="{FF2B5EF4-FFF2-40B4-BE49-F238E27FC236}">
                  <a16:creationId xmlns:a16="http://schemas.microsoft.com/office/drawing/2014/main" id="{9F01550C-A318-274A-C54B-F09A8F22D82F}"/>
                </a:ext>
              </a:extLst>
            </p:cNvPr>
            <p:cNvSpPr/>
            <p:nvPr/>
          </p:nvSpPr>
          <p:spPr>
            <a:xfrm>
              <a:off x="313710" y="5690687"/>
              <a:ext cx="821989" cy="78794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135446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AF5B89C-BE04-2EBA-E3F1-A8FE724DDF53}"/>
              </a:ext>
            </a:extLst>
          </p:cNvPr>
          <p:cNvSpPr/>
          <p:nvPr/>
        </p:nvSpPr>
        <p:spPr>
          <a:xfrm>
            <a:off x="0" y="1"/>
            <a:ext cx="12192000" cy="698089"/>
          </a:xfrm>
          <a:prstGeom prst="rect">
            <a:avLst/>
          </a:prstGeom>
          <a:solidFill>
            <a:srgbClr val="E9E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FCEA6FC0-CDAE-299B-3A48-024710F1D6ED}"/>
              </a:ext>
            </a:extLst>
          </p:cNvPr>
          <p:cNvSpPr txBox="1"/>
          <p:nvPr/>
        </p:nvSpPr>
        <p:spPr>
          <a:xfrm>
            <a:off x="98321" y="142793"/>
            <a:ext cx="2094271" cy="461665"/>
          </a:xfrm>
          <a:prstGeom prst="rect">
            <a:avLst/>
          </a:prstGeom>
          <a:noFill/>
        </p:spPr>
        <p:txBody>
          <a:bodyPr wrap="square" rtlCol="0">
            <a:spAutoFit/>
          </a:bodyPr>
          <a:lstStyle/>
          <a:p>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アプリ紹介</a:t>
            </a:r>
          </a:p>
        </p:txBody>
      </p:sp>
      <p:sp>
        <p:nvSpPr>
          <p:cNvPr id="7" name="テキスト ボックス 6">
            <a:extLst>
              <a:ext uri="{FF2B5EF4-FFF2-40B4-BE49-F238E27FC236}">
                <a16:creationId xmlns:a16="http://schemas.microsoft.com/office/drawing/2014/main" id="{3B2C2A93-34BD-7351-60D5-9689180110C1}"/>
              </a:ext>
            </a:extLst>
          </p:cNvPr>
          <p:cNvSpPr txBox="1"/>
          <p:nvPr/>
        </p:nvSpPr>
        <p:spPr>
          <a:xfrm>
            <a:off x="572587" y="984798"/>
            <a:ext cx="3669278" cy="461665"/>
          </a:xfrm>
          <a:prstGeom prst="rect">
            <a:avLst/>
          </a:prstGeom>
          <a:noFill/>
        </p:spPr>
        <p:txBody>
          <a:bodyPr wrap="square" rtlCol="0">
            <a:spAutoFit/>
          </a:bodyPr>
          <a:lstStyle/>
          <a:p>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感動の声、続々！！</a:t>
            </a:r>
          </a:p>
        </p:txBody>
      </p:sp>
      <p:grpSp>
        <p:nvGrpSpPr>
          <p:cNvPr id="31" name="グループ化 30">
            <a:extLst>
              <a:ext uri="{FF2B5EF4-FFF2-40B4-BE49-F238E27FC236}">
                <a16:creationId xmlns:a16="http://schemas.microsoft.com/office/drawing/2014/main" id="{0A2D905A-D382-4DDC-2266-9704D25C4F8B}"/>
              </a:ext>
            </a:extLst>
          </p:cNvPr>
          <p:cNvGrpSpPr/>
          <p:nvPr/>
        </p:nvGrpSpPr>
        <p:grpSpPr>
          <a:xfrm>
            <a:off x="578713" y="1733171"/>
            <a:ext cx="4907901" cy="2653052"/>
            <a:chOff x="600781" y="1646673"/>
            <a:chExt cx="4907901" cy="2653052"/>
          </a:xfrm>
        </p:grpSpPr>
        <p:sp>
          <p:nvSpPr>
            <p:cNvPr id="8" name="四角形: 角を丸くする 7">
              <a:extLst>
                <a:ext uri="{FF2B5EF4-FFF2-40B4-BE49-F238E27FC236}">
                  <a16:creationId xmlns:a16="http://schemas.microsoft.com/office/drawing/2014/main" id="{73F4F744-5FA7-5E8B-1AD8-1C9E7EEE69DB}"/>
                </a:ext>
              </a:extLst>
            </p:cNvPr>
            <p:cNvSpPr/>
            <p:nvPr/>
          </p:nvSpPr>
          <p:spPr>
            <a:xfrm>
              <a:off x="600781" y="1646673"/>
              <a:ext cx="4907901" cy="1917621"/>
            </a:xfrm>
            <a:prstGeom prst="roundRect">
              <a:avLst>
                <a:gd name="adj" fmla="val 10494"/>
              </a:avLst>
            </a:prstGeom>
            <a:solidFill>
              <a:schemeClr val="bg1">
                <a:lumMod val="95000"/>
              </a:schemeClr>
            </a:solidFill>
            <a:ln>
              <a:no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87CBC20-AD1C-87EC-9416-FF8A0CCB5E9F}"/>
                </a:ext>
              </a:extLst>
            </p:cNvPr>
            <p:cNvSpPr txBox="1"/>
            <p:nvPr/>
          </p:nvSpPr>
          <p:spPr>
            <a:xfrm>
              <a:off x="746459" y="1803382"/>
              <a:ext cx="4616543" cy="1200329"/>
            </a:xfrm>
            <a:prstGeom prst="rect">
              <a:avLst/>
            </a:prstGeom>
            <a:noFill/>
          </p:spPr>
          <p:txBody>
            <a:bodyPr wrap="square" rtlCol="0">
              <a:spAutoFit/>
            </a:bodyPr>
            <a:lstStyle/>
            <a:p>
              <a:r>
                <a:rPr kumimoji="1" lang="ja-JP" altLang="en-US"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以前は家事のやり方で妻に怒られてばかりでしたが、このアプリのおかげで自信がつき、率先して家事ができるほどになりました。</a:t>
              </a:r>
              <a:endParaRPr kumimoji="1" lang="en-US" altLang="ja-JP"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10" name="テキスト ボックス 9">
              <a:extLst>
                <a:ext uri="{FF2B5EF4-FFF2-40B4-BE49-F238E27FC236}">
                  <a16:creationId xmlns:a16="http://schemas.microsoft.com/office/drawing/2014/main" id="{005BCB59-D834-6D1E-A7EA-5DE4BB52D5B5}"/>
                </a:ext>
              </a:extLst>
            </p:cNvPr>
            <p:cNvSpPr txBox="1"/>
            <p:nvPr/>
          </p:nvSpPr>
          <p:spPr>
            <a:xfrm>
              <a:off x="748619" y="3090446"/>
              <a:ext cx="2183465" cy="338554"/>
            </a:xfrm>
            <a:prstGeom prst="rect">
              <a:avLst/>
            </a:prstGeom>
            <a:noFill/>
          </p:spPr>
          <p:txBody>
            <a:bodyPr wrap="square" rtlCol="0">
              <a:spAutoFit/>
            </a:bodyPr>
            <a:lstStyle/>
            <a:p>
              <a:r>
                <a:rPr kumimoji="1" lang="en-US" altLang="ja-JP" sz="16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50</a:t>
              </a:r>
              <a:r>
                <a:rPr kumimoji="1" lang="ja-JP" altLang="en-US" sz="16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代男性　</a:t>
              </a:r>
              <a:r>
                <a:rPr kumimoji="1" lang="en-US" altLang="ja-JP" sz="16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R</a:t>
              </a:r>
              <a:r>
                <a:rPr kumimoji="1" lang="ja-JP" altLang="en-US" sz="16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r>
                <a:rPr kumimoji="1" lang="en-US" altLang="ja-JP" sz="16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a:t>
              </a:r>
              <a:r>
                <a:rPr kumimoji="1" lang="ja-JP" altLang="en-US" sz="16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さん</a:t>
              </a:r>
              <a:endParaRPr kumimoji="1" lang="en-US" altLang="ja-JP" sz="16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19" name="四角形: 角を丸くする 18">
              <a:extLst>
                <a:ext uri="{FF2B5EF4-FFF2-40B4-BE49-F238E27FC236}">
                  <a16:creationId xmlns:a16="http://schemas.microsoft.com/office/drawing/2014/main" id="{DE9C9621-6E72-D8A5-6199-E051A5479BF6}"/>
                </a:ext>
              </a:extLst>
            </p:cNvPr>
            <p:cNvSpPr/>
            <p:nvPr/>
          </p:nvSpPr>
          <p:spPr>
            <a:xfrm>
              <a:off x="3961946" y="3006956"/>
              <a:ext cx="1350436" cy="1272500"/>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descr="図形&#10;&#10;低い精度で自動的に生成された説明">
              <a:extLst>
                <a:ext uri="{FF2B5EF4-FFF2-40B4-BE49-F238E27FC236}">
                  <a16:creationId xmlns:a16="http://schemas.microsoft.com/office/drawing/2014/main" id="{8FEC16F5-4593-432E-77D9-2483F23B21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0540" y="3053569"/>
              <a:ext cx="1246156" cy="1246156"/>
            </a:xfrm>
            <a:prstGeom prst="rect">
              <a:avLst/>
            </a:prstGeom>
          </p:spPr>
        </p:pic>
      </p:grpSp>
      <p:grpSp>
        <p:nvGrpSpPr>
          <p:cNvPr id="28" name="グループ化 27">
            <a:extLst>
              <a:ext uri="{FF2B5EF4-FFF2-40B4-BE49-F238E27FC236}">
                <a16:creationId xmlns:a16="http://schemas.microsoft.com/office/drawing/2014/main" id="{1980969C-AD76-96D6-9029-62B019FA8FAC}"/>
              </a:ext>
            </a:extLst>
          </p:cNvPr>
          <p:cNvGrpSpPr/>
          <p:nvPr/>
        </p:nvGrpSpPr>
        <p:grpSpPr>
          <a:xfrm>
            <a:off x="813343" y="4701568"/>
            <a:ext cx="4854557" cy="1850595"/>
            <a:chOff x="879946" y="4642035"/>
            <a:chExt cx="4854557" cy="1850595"/>
          </a:xfrm>
        </p:grpSpPr>
        <p:sp>
          <p:nvSpPr>
            <p:cNvPr id="11" name="四角形: 角を丸くする 10">
              <a:extLst>
                <a:ext uri="{FF2B5EF4-FFF2-40B4-BE49-F238E27FC236}">
                  <a16:creationId xmlns:a16="http://schemas.microsoft.com/office/drawing/2014/main" id="{056123F5-A839-7A74-881D-4692BA13FADF}"/>
                </a:ext>
              </a:extLst>
            </p:cNvPr>
            <p:cNvSpPr/>
            <p:nvPr/>
          </p:nvSpPr>
          <p:spPr>
            <a:xfrm>
              <a:off x="879946" y="4642035"/>
              <a:ext cx="4854557" cy="1188112"/>
            </a:xfrm>
            <a:prstGeom prst="roundRect">
              <a:avLst>
                <a:gd name="adj" fmla="val 10494"/>
              </a:avLst>
            </a:prstGeom>
            <a:solidFill>
              <a:schemeClr val="bg1">
                <a:lumMod val="95000"/>
              </a:schemeClr>
            </a:solidFill>
            <a:ln>
              <a:no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A542A950-2BDD-2FBA-4B08-0EB7EFD431B1}"/>
                </a:ext>
              </a:extLst>
            </p:cNvPr>
            <p:cNvSpPr txBox="1"/>
            <p:nvPr/>
          </p:nvSpPr>
          <p:spPr>
            <a:xfrm>
              <a:off x="1015121" y="4782176"/>
              <a:ext cx="4584211" cy="646331"/>
            </a:xfrm>
            <a:prstGeom prst="rect">
              <a:avLst/>
            </a:prstGeom>
            <a:noFill/>
          </p:spPr>
          <p:txBody>
            <a:bodyPr wrap="square" rtlCol="0">
              <a:spAutoFit/>
            </a:bodyPr>
            <a:lstStyle/>
            <a:p>
              <a:r>
                <a:rPr kumimoji="1" lang="ja-JP" altLang="en-US"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子供も私たちの予定が見れるところが重宝しています。</a:t>
              </a:r>
              <a:endParaRPr kumimoji="1" lang="en-US" altLang="ja-JP"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13" name="テキスト ボックス 12">
              <a:extLst>
                <a:ext uri="{FF2B5EF4-FFF2-40B4-BE49-F238E27FC236}">
                  <a16:creationId xmlns:a16="http://schemas.microsoft.com/office/drawing/2014/main" id="{5488DE92-0D2D-864A-8DCC-3F6F4253B165}"/>
                </a:ext>
              </a:extLst>
            </p:cNvPr>
            <p:cNvSpPr txBox="1"/>
            <p:nvPr/>
          </p:nvSpPr>
          <p:spPr>
            <a:xfrm>
              <a:off x="1015121" y="5460050"/>
              <a:ext cx="2183465" cy="338554"/>
            </a:xfrm>
            <a:prstGeom prst="rect">
              <a:avLst/>
            </a:prstGeom>
            <a:noFill/>
          </p:spPr>
          <p:txBody>
            <a:bodyPr wrap="square" rtlCol="0">
              <a:spAutoFit/>
            </a:bodyPr>
            <a:lstStyle/>
            <a:p>
              <a:r>
                <a:rPr kumimoji="1" lang="en-US" altLang="ja-JP" sz="16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40</a:t>
              </a:r>
              <a:r>
                <a:rPr kumimoji="1" lang="ja-JP" altLang="en-US" sz="16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代女性　</a:t>
              </a:r>
              <a:r>
                <a:rPr kumimoji="1" lang="en-US" altLang="ja-JP" sz="16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E</a:t>
              </a:r>
              <a:r>
                <a:rPr kumimoji="1" lang="ja-JP" altLang="en-US" sz="16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r>
                <a:rPr kumimoji="1" lang="en-US" altLang="ja-JP" sz="16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I</a:t>
              </a:r>
              <a:r>
                <a:rPr kumimoji="1" lang="ja-JP" altLang="en-US" sz="16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さん</a:t>
              </a:r>
              <a:endParaRPr kumimoji="1" lang="en-US" altLang="ja-JP" sz="16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23" name="四角形: 角を丸くする 22">
              <a:extLst>
                <a:ext uri="{FF2B5EF4-FFF2-40B4-BE49-F238E27FC236}">
                  <a16:creationId xmlns:a16="http://schemas.microsoft.com/office/drawing/2014/main" id="{E381FD47-8315-CFE4-635E-7943DB1C3E9B}"/>
                </a:ext>
              </a:extLst>
            </p:cNvPr>
            <p:cNvSpPr/>
            <p:nvPr/>
          </p:nvSpPr>
          <p:spPr>
            <a:xfrm>
              <a:off x="4171009" y="5220130"/>
              <a:ext cx="1350436" cy="1272500"/>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4" name="図 23" descr="図形&#10;&#10;低い精度で自動的に生成された説明">
              <a:extLst>
                <a:ext uri="{FF2B5EF4-FFF2-40B4-BE49-F238E27FC236}">
                  <a16:creationId xmlns:a16="http://schemas.microsoft.com/office/drawing/2014/main" id="{9C72054A-AAC5-CAFA-2750-77347B3662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1821" y="5278833"/>
              <a:ext cx="1175256" cy="1175256"/>
            </a:xfrm>
            <a:prstGeom prst="rect">
              <a:avLst/>
            </a:prstGeom>
          </p:spPr>
        </p:pic>
      </p:grpSp>
      <p:grpSp>
        <p:nvGrpSpPr>
          <p:cNvPr id="20" name="グループ化 19">
            <a:extLst>
              <a:ext uri="{FF2B5EF4-FFF2-40B4-BE49-F238E27FC236}">
                <a16:creationId xmlns:a16="http://schemas.microsoft.com/office/drawing/2014/main" id="{96340D6E-099C-5EE3-690D-7333320147B8}"/>
              </a:ext>
            </a:extLst>
          </p:cNvPr>
          <p:cNvGrpSpPr/>
          <p:nvPr/>
        </p:nvGrpSpPr>
        <p:grpSpPr>
          <a:xfrm>
            <a:off x="6441270" y="4152491"/>
            <a:ext cx="4854557" cy="2080022"/>
            <a:chOff x="924837" y="4568823"/>
            <a:chExt cx="4854557" cy="2080022"/>
          </a:xfrm>
        </p:grpSpPr>
        <p:sp>
          <p:nvSpPr>
            <p:cNvPr id="14" name="四角形: 角を丸くする 13">
              <a:extLst>
                <a:ext uri="{FF2B5EF4-FFF2-40B4-BE49-F238E27FC236}">
                  <a16:creationId xmlns:a16="http://schemas.microsoft.com/office/drawing/2014/main" id="{069B2B28-A758-164E-4B41-A80DBCA0544A}"/>
                </a:ext>
              </a:extLst>
            </p:cNvPr>
            <p:cNvSpPr/>
            <p:nvPr/>
          </p:nvSpPr>
          <p:spPr>
            <a:xfrm>
              <a:off x="924837" y="4568823"/>
              <a:ext cx="4854557" cy="1356868"/>
            </a:xfrm>
            <a:prstGeom prst="roundRect">
              <a:avLst>
                <a:gd name="adj" fmla="val 10494"/>
              </a:avLst>
            </a:prstGeom>
            <a:solidFill>
              <a:schemeClr val="bg1">
                <a:lumMod val="95000"/>
              </a:schemeClr>
            </a:solidFill>
            <a:ln>
              <a:noFill/>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FFBD70E3-18CD-CDD2-6846-FAFE7821C41B}"/>
                </a:ext>
              </a:extLst>
            </p:cNvPr>
            <p:cNvSpPr txBox="1"/>
            <p:nvPr/>
          </p:nvSpPr>
          <p:spPr>
            <a:xfrm>
              <a:off x="1077529" y="4743186"/>
              <a:ext cx="4701865" cy="646331"/>
            </a:xfrm>
            <a:prstGeom prst="rect">
              <a:avLst/>
            </a:prstGeom>
            <a:noFill/>
          </p:spPr>
          <p:txBody>
            <a:bodyPr wrap="square" rtlCol="0">
              <a:spAutoFit/>
            </a:bodyPr>
            <a:lstStyle/>
            <a:p>
              <a:r>
                <a:rPr kumimoji="1" lang="ja-JP" altLang="en-US"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マニュアルを見ると、今まで妻に聞いていたことがすべて載っているので助かります。</a:t>
              </a:r>
              <a:endParaRPr kumimoji="1" lang="en-US" altLang="ja-JP"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17" name="テキスト ボックス 16">
              <a:extLst>
                <a:ext uri="{FF2B5EF4-FFF2-40B4-BE49-F238E27FC236}">
                  <a16:creationId xmlns:a16="http://schemas.microsoft.com/office/drawing/2014/main" id="{408AF4E7-8940-C898-0C17-6A0E9093E6A6}"/>
                </a:ext>
              </a:extLst>
            </p:cNvPr>
            <p:cNvSpPr txBox="1"/>
            <p:nvPr/>
          </p:nvSpPr>
          <p:spPr>
            <a:xfrm>
              <a:off x="3417573" y="5474993"/>
              <a:ext cx="2183465" cy="338554"/>
            </a:xfrm>
            <a:prstGeom prst="rect">
              <a:avLst/>
            </a:prstGeom>
            <a:noFill/>
          </p:spPr>
          <p:txBody>
            <a:bodyPr wrap="square" rtlCol="0">
              <a:spAutoFit/>
            </a:bodyPr>
            <a:lstStyle/>
            <a:p>
              <a:r>
                <a:rPr kumimoji="1" lang="en-US" altLang="ja-JP" sz="16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30</a:t>
              </a:r>
              <a:r>
                <a:rPr kumimoji="1" lang="ja-JP" altLang="en-US" sz="16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代男性　</a:t>
              </a:r>
              <a:r>
                <a:rPr kumimoji="1" lang="en-US" altLang="ja-JP" sz="16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K</a:t>
              </a:r>
              <a:r>
                <a:rPr kumimoji="1" lang="ja-JP" altLang="en-US" sz="16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r>
                <a:rPr kumimoji="1" lang="en-US" altLang="ja-JP" sz="16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T</a:t>
              </a:r>
              <a:r>
                <a:rPr kumimoji="1" lang="ja-JP" altLang="en-US" sz="16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さん</a:t>
              </a:r>
              <a:endParaRPr kumimoji="1" lang="en-US" altLang="ja-JP" sz="16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25" name="四角形: 角を丸くする 24">
              <a:extLst>
                <a:ext uri="{FF2B5EF4-FFF2-40B4-BE49-F238E27FC236}">
                  <a16:creationId xmlns:a16="http://schemas.microsoft.com/office/drawing/2014/main" id="{7AAE983D-B4B5-19B7-1502-8CA30B4213BD}"/>
                </a:ext>
              </a:extLst>
            </p:cNvPr>
            <p:cNvSpPr/>
            <p:nvPr/>
          </p:nvSpPr>
          <p:spPr>
            <a:xfrm>
              <a:off x="1109302" y="5376345"/>
              <a:ext cx="1350436" cy="1272500"/>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6" name="図 25" descr="図形&#10;&#10;低い精度で自動的に生成された説明">
              <a:extLst>
                <a:ext uri="{FF2B5EF4-FFF2-40B4-BE49-F238E27FC236}">
                  <a16:creationId xmlns:a16="http://schemas.microsoft.com/office/drawing/2014/main" id="{2F313075-369A-93CA-4AA7-EB75429598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3989" y="5451580"/>
              <a:ext cx="1183237" cy="1183237"/>
            </a:xfrm>
            <a:prstGeom prst="rect">
              <a:avLst/>
            </a:prstGeom>
          </p:spPr>
        </p:pic>
      </p:grpSp>
      <p:grpSp>
        <p:nvGrpSpPr>
          <p:cNvPr id="30" name="グループ化 29">
            <a:extLst>
              <a:ext uri="{FF2B5EF4-FFF2-40B4-BE49-F238E27FC236}">
                <a16:creationId xmlns:a16="http://schemas.microsoft.com/office/drawing/2014/main" id="{40B6E196-E777-C10F-0BF9-87685C89E8FB}"/>
              </a:ext>
            </a:extLst>
          </p:cNvPr>
          <p:cNvGrpSpPr/>
          <p:nvPr/>
        </p:nvGrpSpPr>
        <p:grpSpPr>
          <a:xfrm>
            <a:off x="6151210" y="1350982"/>
            <a:ext cx="4854557" cy="2370193"/>
            <a:chOff x="6561798" y="4099529"/>
            <a:chExt cx="4854557" cy="2370193"/>
          </a:xfrm>
        </p:grpSpPr>
        <p:sp>
          <p:nvSpPr>
            <p:cNvPr id="4" name="四角形: 角を丸くする 3">
              <a:extLst>
                <a:ext uri="{FF2B5EF4-FFF2-40B4-BE49-F238E27FC236}">
                  <a16:creationId xmlns:a16="http://schemas.microsoft.com/office/drawing/2014/main" id="{55D6035C-84EC-9F9A-EF13-0558C8D25057}"/>
                </a:ext>
              </a:extLst>
            </p:cNvPr>
            <p:cNvSpPr/>
            <p:nvPr/>
          </p:nvSpPr>
          <p:spPr>
            <a:xfrm>
              <a:off x="6561798" y="4099529"/>
              <a:ext cx="4854557" cy="1651192"/>
            </a:xfrm>
            <a:prstGeom prst="roundRect">
              <a:avLst>
                <a:gd name="adj" fmla="val 10494"/>
              </a:avLst>
            </a:prstGeom>
            <a:solidFill>
              <a:schemeClr val="bg1">
                <a:lumMod val="95000"/>
              </a:schemeClr>
            </a:solidFill>
            <a:ln>
              <a:no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776A91D1-67E5-D33A-9073-F60BE6576169}"/>
                </a:ext>
              </a:extLst>
            </p:cNvPr>
            <p:cNvSpPr txBox="1"/>
            <p:nvPr/>
          </p:nvSpPr>
          <p:spPr>
            <a:xfrm>
              <a:off x="6714490" y="4273892"/>
              <a:ext cx="4701865" cy="923330"/>
            </a:xfrm>
            <a:prstGeom prst="rect">
              <a:avLst/>
            </a:prstGeom>
            <a:noFill/>
          </p:spPr>
          <p:txBody>
            <a:bodyPr wrap="square" rtlCol="0">
              <a:spAutoFit/>
            </a:bodyPr>
            <a:lstStyle/>
            <a:p>
              <a:r>
                <a:rPr kumimoji="1" lang="ja-JP" altLang="en-US"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共働きで忙しいので、パートナーに家事のやり方を手軽に共有できるのはとても助かっています。</a:t>
              </a:r>
              <a:endParaRPr kumimoji="1" lang="en-US" altLang="ja-JP"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6" name="テキスト ボックス 5">
              <a:extLst>
                <a:ext uri="{FF2B5EF4-FFF2-40B4-BE49-F238E27FC236}">
                  <a16:creationId xmlns:a16="http://schemas.microsoft.com/office/drawing/2014/main" id="{A36CD6BF-CB87-8420-A9A3-76C0D3E33832}"/>
                </a:ext>
              </a:extLst>
            </p:cNvPr>
            <p:cNvSpPr txBox="1"/>
            <p:nvPr/>
          </p:nvSpPr>
          <p:spPr>
            <a:xfrm>
              <a:off x="6739493" y="5264199"/>
              <a:ext cx="2183465" cy="338554"/>
            </a:xfrm>
            <a:prstGeom prst="rect">
              <a:avLst/>
            </a:prstGeom>
            <a:noFill/>
          </p:spPr>
          <p:txBody>
            <a:bodyPr wrap="square" rtlCol="0">
              <a:spAutoFit/>
            </a:bodyPr>
            <a:lstStyle/>
            <a:p>
              <a:r>
                <a:rPr kumimoji="1" lang="en-US" altLang="ja-JP" sz="16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20</a:t>
              </a:r>
              <a:r>
                <a:rPr kumimoji="1" lang="ja-JP" altLang="en-US" sz="16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代女性　</a:t>
              </a:r>
              <a:r>
                <a:rPr kumimoji="1" lang="en-US" altLang="ja-JP" sz="16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H</a:t>
              </a:r>
              <a:r>
                <a:rPr kumimoji="1" lang="ja-JP" altLang="en-US" sz="16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r>
                <a:rPr kumimoji="1" lang="en-US" altLang="ja-JP" sz="16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Y</a:t>
              </a:r>
              <a:r>
                <a:rPr kumimoji="1" lang="ja-JP" altLang="en-US" sz="16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さん</a:t>
              </a:r>
              <a:endParaRPr kumimoji="1" lang="en-US" altLang="ja-JP" sz="16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27" name="四角形: 角を丸くする 26">
              <a:extLst>
                <a:ext uri="{FF2B5EF4-FFF2-40B4-BE49-F238E27FC236}">
                  <a16:creationId xmlns:a16="http://schemas.microsoft.com/office/drawing/2014/main" id="{748FBBE8-F246-E747-535F-2C6BD4B3B367}"/>
                </a:ext>
              </a:extLst>
            </p:cNvPr>
            <p:cNvSpPr/>
            <p:nvPr/>
          </p:nvSpPr>
          <p:spPr>
            <a:xfrm>
              <a:off x="9866044" y="5197222"/>
              <a:ext cx="1350436" cy="1272500"/>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9" name="図 28" descr="図形&#10;&#10;低い精度で自動的に生成された説明">
              <a:extLst>
                <a:ext uri="{FF2B5EF4-FFF2-40B4-BE49-F238E27FC236}">
                  <a16:creationId xmlns:a16="http://schemas.microsoft.com/office/drawing/2014/main" id="{AC10EA88-D26E-7E7A-CC3B-3626030A5C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53908" y="5224628"/>
              <a:ext cx="1217688" cy="1217688"/>
            </a:xfrm>
            <a:prstGeom prst="rect">
              <a:avLst/>
            </a:prstGeom>
          </p:spPr>
        </p:pic>
      </p:grpSp>
    </p:spTree>
    <p:extLst>
      <p:ext uri="{BB962C8B-B14F-4D97-AF65-F5344CB8AC3E}">
        <p14:creationId xmlns:p14="http://schemas.microsoft.com/office/powerpoint/2010/main" val="394221600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1000"/>
                                        <p:tgtEl>
                                          <p:spTgt spid="30"/>
                                        </p:tgtEl>
                                      </p:cBhvr>
                                    </p:animEffect>
                                    <p:anim calcmode="lin" valueType="num">
                                      <p:cBhvr>
                                        <p:cTn id="15" dur="1000" fill="hold"/>
                                        <p:tgtEl>
                                          <p:spTgt spid="30"/>
                                        </p:tgtEl>
                                        <p:attrNameLst>
                                          <p:attrName>ppt_x</p:attrName>
                                        </p:attrNameLst>
                                      </p:cBhvr>
                                      <p:tavLst>
                                        <p:tav tm="0">
                                          <p:val>
                                            <p:strVal val="#ppt_x"/>
                                          </p:val>
                                        </p:tav>
                                        <p:tav tm="100000">
                                          <p:val>
                                            <p:strVal val="#ppt_x"/>
                                          </p:val>
                                        </p:tav>
                                      </p:tavLst>
                                    </p:anim>
                                    <p:anim calcmode="lin" valueType="num">
                                      <p:cBhvr>
                                        <p:cTn id="16"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1000"/>
                                        <p:tgtEl>
                                          <p:spTgt spid="28"/>
                                        </p:tgtEl>
                                      </p:cBhvr>
                                    </p:animEffect>
                                    <p:anim calcmode="lin" valueType="num">
                                      <p:cBhvr>
                                        <p:cTn id="22" dur="1000" fill="hold"/>
                                        <p:tgtEl>
                                          <p:spTgt spid="28"/>
                                        </p:tgtEl>
                                        <p:attrNameLst>
                                          <p:attrName>ppt_x</p:attrName>
                                        </p:attrNameLst>
                                      </p:cBhvr>
                                      <p:tavLst>
                                        <p:tav tm="0">
                                          <p:val>
                                            <p:strVal val="#ppt_x"/>
                                          </p:val>
                                        </p:tav>
                                        <p:tav tm="100000">
                                          <p:val>
                                            <p:strVal val="#ppt_x"/>
                                          </p:val>
                                        </p:tav>
                                      </p:tavLst>
                                    </p:anim>
                                    <p:anim calcmode="lin" valueType="num">
                                      <p:cBhvr>
                                        <p:cTn id="23" dur="1000" fill="hold"/>
                                        <p:tgtEl>
                                          <p:spTgt spid="28"/>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1000"/>
                                        <p:tgtEl>
                                          <p:spTgt spid="20"/>
                                        </p:tgtEl>
                                      </p:cBhvr>
                                    </p:animEffect>
                                    <p:anim calcmode="lin" valueType="num">
                                      <p:cBhvr>
                                        <p:cTn id="27" dur="1000" fill="hold"/>
                                        <p:tgtEl>
                                          <p:spTgt spid="20"/>
                                        </p:tgtEl>
                                        <p:attrNameLst>
                                          <p:attrName>ppt_x</p:attrName>
                                        </p:attrNameLst>
                                      </p:cBhvr>
                                      <p:tavLst>
                                        <p:tav tm="0">
                                          <p:val>
                                            <p:strVal val="#ppt_x"/>
                                          </p:val>
                                        </p:tav>
                                        <p:tav tm="100000">
                                          <p:val>
                                            <p:strVal val="#ppt_x"/>
                                          </p:val>
                                        </p:tav>
                                      </p:tavLst>
                                    </p:anim>
                                    <p:anim calcmode="lin" valueType="num">
                                      <p:cBhvr>
                                        <p:cTn id="2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AF5B89C-BE04-2EBA-E3F1-A8FE724DDF53}"/>
              </a:ext>
            </a:extLst>
          </p:cNvPr>
          <p:cNvSpPr/>
          <p:nvPr/>
        </p:nvSpPr>
        <p:spPr>
          <a:xfrm>
            <a:off x="0" y="1"/>
            <a:ext cx="12192000" cy="698089"/>
          </a:xfrm>
          <a:prstGeom prst="rect">
            <a:avLst/>
          </a:prstGeom>
          <a:solidFill>
            <a:srgbClr val="E9E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FCEA6FC0-CDAE-299B-3A48-024710F1D6ED}"/>
              </a:ext>
            </a:extLst>
          </p:cNvPr>
          <p:cNvSpPr txBox="1"/>
          <p:nvPr/>
        </p:nvSpPr>
        <p:spPr>
          <a:xfrm>
            <a:off x="98321" y="142793"/>
            <a:ext cx="2094271" cy="461665"/>
          </a:xfrm>
          <a:prstGeom prst="rect">
            <a:avLst/>
          </a:prstGeom>
          <a:noFill/>
        </p:spPr>
        <p:txBody>
          <a:bodyPr wrap="square" rtlCol="0">
            <a:spAutoFit/>
          </a:bodyPr>
          <a:lstStyle/>
          <a:p>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本発表の流れ</a:t>
            </a:r>
          </a:p>
        </p:txBody>
      </p:sp>
      <p:sp>
        <p:nvSpPr>
          <p:cNvPr id="5" name="四角形: 角を丸くする 4">
            <a:extLst>
              <a:ext uri="{FF2B5EF4-FFF2-40B4-BE49-F238E27FC236}">
                <a16:creationId xmlns:a16="http://schemas.microsoft.com/office/drawing/2014/main" id="{EC4611EE-F68B-49B9-06FA-69444F450522}"/>
              </a:ext>
            </a:extLst>
          </p:cNvPr>
          <p:cNvSpPr/>
          <p:nvPr/>
        </p:nvSpPr>
        <p:spPr>
          <a:xfrm>
            <a:off x="1392970" y="4820284"/>
            <a:ext cx="3057828" cy="1465008"/>
          </a:xfrm>
          <a:prstGeom prst="roundRect">
            <a:avLst>
              <a:gd name="adj" fmla="val 12754"/>
            </a:avLst>
          </a:prstGeom>
          <a:solidFill>
            <a:srgbClr val="FDF7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A673EFD3-EC99-6605-3902-F5CBC82E8446}"/>
              </a:ext>
            </a:extLst>
          </p:cNvPr>
          <p:cNvSpPr/>
          <p:nvPr/>
        </p:nvSpPr>
        <p:spPr>
          <a:xfrm>
            <a:off x="4681860" y="4082864"/>
            <a:ext cx="3057827" cy="2214603"/>
          </a:xfrm>
          <a:prstGeom prst="roundRect">
            <a:avLst>
              <a:gd name="adj" fmla="val 12754"/>
            </a:avLst>
          </a:prstGeom>
          <a:solidFill>
            <a:srgbClr val="FCF1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A33F2752-640A-DB7C-C021-E1AAFC778A46}"/>
              </a:ext>
            </a:extLst>
          </p:cNvPr>
          <p:cNvSpPr/>
          <p:nvPr/>
        </p:nvSpPr>
        <p:spPr>
          <a:xfrm>
            <a:off x="7970745" y="3335614"/>
            <a:ext cx="3057827" cy="2949678"/>
          </a:xfrm>
          <a:prstGeom prst="roundRect">
            <a:avLst>
              <a:gd name="adj" fmla="val 12754"/>
            </a:avLst>
          </a:prstGeom>
          <a:solidFill>
            <a:srgbClr val="FBED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図形, 矢印&#10;&#10;自動的に生成された説明">
            <a:extLst>
              <a:ext uri="{FF2B5EF4-FFF2-40B4-BE49-F238E27FC236}">
                <a16:creationId xmlns:a16="http://schemas.microsoft.com/office/drawing/2014/main" id="{8B9C1180-B80A-6BCB-F0F2-DE4F63FC2DE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8039" r="90000">
                        <a14:foregroundMark x1="10000" y1="87941" x2="10000" y2="87941"/>
                        <a14:foregroundMark x1="8039" y1="88824" x2="8039" y2="88824"/>
                        <a14:foregroundMark x1="90000" y1="23529" x2="90000" y2="23529"/>
                        <a14:foregroundMark x1="88627" y1="21471" x2="88627" y2="21471"/>
                      </a14:backgroundRemoval>
                    </a14:imgEffect>
                  </a14:imgLayer>
                </a14:imgProps>
              </a:ext>
              <a:ext uri="{28A0092B-C50C-407E-A947-70E740481C1C}">
                <a14:useLocalDpi xmlns:a14="http://schemas.microsoft.com/office/drawing/2010/main" val="0"/>
              </a:ext>
            </a:extLst>
          </a:blip>
          <a:stretch>
            <a:fillRect/>
          </a:stretch>
        </p:blipFill>
        <p:spPr>
          <a:xfrm rot="428891">
            <a:off x="3446090" y="1252118"/>
            <a:ext cx="5575120" cy="3322850"/>
          </a:xfrm>
          <a:prstGeom prst="rect">
            <a:avLst/>
          </a:prstGeom>
        </p:spPr>
      </p:pic>
      <p:pic>
        <p:nvPicPr>
          <p:cNvPr id="13" name="図 12" descr="図形&#10;&#10;低い精度で自動的に生成された説明">
            <a:extLst>
              <a:ext uri="{FF2B5EF4-FFF2-40B4-BE49-F238E27FC236}">
                <a16:creationId xmlns:a16="http://schemas.microsoft.com/office/drawing/2014/main" id="{40452491-83B3-8A85-DD58-5DEB5CBB78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1830" y="2796238"/>
            <a:ext cx="2242144" cy="2242144"/>
          </a:xfrm>
          <a:prstGeom prst="rect">
            <a:avLst/>
          </a:prstGeom>
        </p:spPr>
      </p:pic>
      <p:pic>
        <p:nvPicPr>
          <p:cNvPr id="15" name="図 14" descr="図形&#10;&#10;低い精度で自動的に生成された説明">
            <a:extLst>
              <a:ext uri="{FF2B5EF4-FFF2-40B4-BE49-F238E27FC236}">
                <a16:creationId xmlns:a16="http://schemas.microsoft.com/office/drawing/2014/main" id="{72D571C0-1DD3-32E2-53A6-54201EC3D5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41479" y="1129415"/>
            <a:ext cx="2198142" cy="2198142"/>
          </a:xfrm>
          <a:prstGeom prst="rect">
            <a:avLst/>
          </a:prstGeom>
        </p:spPr>
      </p:pic>
      <p:sp>
        <p:nvSpPr>
          <p:cNvPr id="17" name="テキスト ボックス 16">
            <a:extLst>
              <a:ext uri="{FF2B5EF4-FFF2-40B4-BE49-F238E27FC236}">
                <a16:creationId xmlns:a16="http://schemas.microsoft.com/office/drawing/2014/main" id="{D0AA819B-1C94-91B5-94D4-A0CD2661445B}"/>
              </a:ext>
            </a:extLst>
          </p:cNvPr>
          <p:cNvSpPr txBox="1"/>
          <p:nvPr/>
        </p:nvSpPr>
        <p:spPr>
          <a:xfrm>
            <a:off x="2403701" y="5307882"/>
            <a:ext cx="1714626" cy="523220"/>
          </a:xfrm>
          <a:prstGeom prst="rect">
            <a:avLst/>
          </a:prstGeom>
          <a:noFill/>
        </p:spPr>
        <p:txBody>
          <a:bodyPr wrap="square" rtlCol="0">
            <a:spAutoFit/>
          </a:bodyPr>
          <a:lstStyle/>
          <a:p>
            <a:r>
              <a:rPr kumimoji="1" lang="ja-JP" altLang="en-US" sz="28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開発背景</a:t>
            </a:r>
          </a:p>
        </p:txBody>
      </p:sp>
      <p:sp>
        <p:nvSpPr>
          <p:cNvPr id="18" name="テキスト ボックス 17">
            <a:extLst>
              <a:ext uri="{FF2B5EF4-FFF2-40B4-BE49-F238E27FC236}">
                <a16:creationId xmlns:a16="http://schemas.microsoft.com/office/drawing/2014/main" id="{C2B28382-662A-4017-0E68-92D377ADDB0B}"/>
              </a:ext>
            </a:extLst>
          </p:cNvPr>
          <p:cNvSpPr txBox="1"/>
          <p:nvPr/>
        </p:nvSpPr>
        <p:spPr>
          <a:xfrm>
            <a:off x="1644629" y="5178428"/>
            <a:ext cx="759072" cy="707886"/>
          </a:xfrm>
          <a:prstGeom prst="rect">
            <a:avLst/>
          </a:prstGeom>
          <a:noFill/>
        </p:spPr>
        <p:txBody>
          <a:bodyPr wrap="square" rtlCol="0">
            <a:spAutoFit/>
          </a:bodyPr>
          <a:lstStyle/>
          <a:p>
            <a:r>
              <a:rPr kumimoji="1" lang="en-US" altLang="ja-JP" sz="4000" dirty="0">
                <a:ln>
                  <a:solidFill>
                    <a:srgbClr val="001746"/>
                  </a:solidFill>
                </a:ln>
                <a:solidFill>
                  <a:srgbClr val="001746"/>
                </a:solidFill>
                <a:ea typeface="UD デジタル 教科書体 NP-R" panose="02020400000000000000" pitchFamily="18" charset="-128"/>
              </a:rPr>
              <a:t>01</a:t>
            </a:r>
            <a:endParaRPr kumimoji="1" lang="ja-JP" altLang="en-US" sz="4000" dirty="0">
              <a:ln>
                <a:solidFill>
                  <a:srgbClr val="001746"/>
                </a:solidFill>
              </a:ln>
              <a:solidFill>
                <a:srgbClr val="001746"/>
              </a:solidFill>
              <a:ea typeface="UD デジタル 教科書体 NP-R" panose="02020400000000000000" pitchFamily="18" charset="-128"/>
            </a:endParaRPr>
          </a:p>
        </p:txBody>
      </p:sp>
      <p:sp>
        <p:nvSpPr>
          <p:cNvPr id="19" name="テキスト ボックス 18">
            <a:extLst>
              <a:ext uri="{FF2B5EF4-FFF2-40B4-BE49-F238E27FC236}">
                <a16:creationId xmlns:a16="http://schemas.microsoft.com/office/drawing/2014/main" id="{B7B08589-1632-899B-8E35-CE794E3E2ABE}"/>
              </a:ext>
            </a:extLst>
          </p:cNvPr>
          <p:cNvSpPr txBox="1"/>
          <p:nvPr/>
        </p:nvSpPr>
        <p:spPr>
          <a:xfrm>
            <a:off x="4877399" y="4861606"/>
            <a:ext cx="759072" cy="707886"/>
          </a:xfrm>
          <a:prstGeom prst="rect">
            <a:avLst/>
          </a:prstGeom>
          <a:noFill/>
        </p:spPr>
        <p:txBody>
          <a:bodyPr wrap="square" rtlCol="0">
            <a:spAutoFit/>
          </a:bodyPr>
          <a:lstStyle/>
          <a:p>
            <a:r>
              <a:rPr kumimoji="1" lang="en-US" altLang="ja-JP" sz="4000" dirty="0">
                <a:ln>
                  <a:solidFill>
                    <a:srgbClr val="001746"/>
                  </a:solidFill>
                </a:ln>
                <a:solidFill>
                  <a:srgbClr val="001746"/>
                </a:solidFill>
                <a:ea typeface="UD デジタル 教科書体 NP-R" panose="02020400000000000000" pitchFamily="18" charset="-128"/>
              </a:rPr>
              <a:t>02</a:t>
            </a:r>
            <a:endParaRPr kumimoji="1" lang="ja-JP" altLang="en-US" sz="4000" dirty="0">
              <a:ln>
                <a:solidFill>
                  <a:srgbClr val="001746"/>
                </a:solidFill>
              </a:ln>
              <a:solidFill>
                <a:srgbClr val="001746"/>
              </a:solidFill>
              <a:ea typeface="UD デジタル 教科書体 NP-R" panose="02020400000000000000" pitchFamily="18" charset="-128"/>
            </a:endParaRPr>
          </a:p>
        </p:txBody>
      </p:sp>
      <p:sp>
        <p:nvSpPr>
          <p:cNvPr id="20" name="テキスト ボックス 19">
            <a:extLst>
              <a:ext uri="{FF2B5EF4-FFF2-40B4-BE49-F238E27FC236}">
                <a16:creationId xmlns:a16="http://schemas.microsoft.com/office/drawing/2014/main" id="{3B3983ED-250E-1B09-318C-A9E8B3A89A3F}"/>
              </a:ext>
            </a:extLst>
          </p:cNvPr>
          <p:cNvSpPr txBox="1"/>
          <p:nvPr/>
        </p:nvSpPr>
        <p:spPr>
          <a:xfrm>
            <a:off x="5533949" y="4977600"/>
            <a:ext cx="2000375" cy="523220"/>
          </a:xfrm>
          <a:prstGeom prst="rect">
            <a:avLst/>
          </a:prstGeom>
          <a:noFill/>
        </p:spPr>
        <p:txBody>
          <a:bodyPr wrap="square" rtlCol="0">
            <a:spAutoFit/>
          </a:bodyPr>
          <a:lstStyle/>
          <a:p>
            <a:r>
              <a:rPr kumimoji="1" lang="ja-JP" altLang="en-US" sz="28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アプリ紹介</a:t>
            </a:r>
          </a:p>
        </p:txBody>
      </p:sp>
      <p:sp>
        <p:nvSpPr>
          <p:cNvPr id="21" name="テキスト ボックス 20">
            <a:extLst>
              <a:ext uri="{FF2B5EF4-FFF2-40B4-BE49-F238E27FC236}">
                <a16:creationId xmlns:a16="http://schemas.microsoft.com/office/drawing/2014/main" id="{8D58D62A-485F-C2BD-E676-F748FF14923D}"/>
              </a:ext>
            </a:extLst>
          </p:cNvPr>
          <p:cNvSpPr txBox="1"/>
          <p:nvPr/>
        </p:nvSpPr>
        <p:spPr>
          <a:xfrm>
            <a:off x="8319781" y="3656306"/>
            <a:ext cx="759072" cy="707886"/>
          </a:xfrm>
          <a:prstGeom prst="rect">
            <a:avLst/>
          </a:prstGeom>
          <a:noFill/>
        </p:spPr>
        <p:txBody>
          <a:bodyPr wrap="square" rtlCol="0">
            <a:spAutoFit/>
          </a:bodyPr>
          <a:lstStyle/>
          <a:p>
            <a:r>
              <a:rPr kumimoji="1" lang="en-US" altLang="ja-JP" sz="4000" dirty="0">
                <a:ln>
                  <a:solidFill>
                    <a:srgbClr val="001746"/>
                  </a:solidFill>
                </a:ln>
                <a:solidFill>
                  <a:srgbClr val="001746"/>
                </a:solidFill>
                <a:ea typeface="UD デジタル 教科書体 NP-R" panose="02020400000000000000" pitchFamily="18" charset="-128"/>
              </a:rPr>
              <a:t>03</a:t>
            </a:r>
            <a:endParaRPr kumimoji="1" lang="ja-JP" altLang="en-US" sz="4000" dirty="0">
              <a:ln>
                <a:solidFill>
                  <a:srgbClr val="001746"/>
                </a:solidFill>
              </a:ln>
              <a:solidFill>
                <a:srgbClr val="001746"/>
              </a:solidFill>
              <a:ea typeface="UD デジタル 教科書体 NP-R" panose="02020400000000000000" pitchFamily="18" charset="-128"/>
            </a:endParaRPr>
          </a:p>
        </p:txBody>
      </p:sp>
      <p:sp>
        <p:nvSpPr>
          <p:cNvPr id="23" name="テキスト ボックス 22">
            <a:extLst>
              <a:ext uri="{FF2B5EF4-FFF2-40B4-BE49-F238E27FC236}">
                <a16:creationId xmlns:a16="http://schemas.microsoft.com/office/drawing/2014/main" id="{441A3606-5BF0-D8C6-9700-22D9B82312DA}"/>
              </a:ext>
            </a:extLst>
          </p:cNvPr>
          <p:cNvSpPr txBox="1"/>
          <p:nvPr/>
        </p:nvSpPr>
        <p:spPr>
          <a:xfrm>
            <a:off x="9008232" y="3784294"/>
            <a:ext cx="1622920" cy="523220"/>
          </a:xfrm>
          <a:prstGeom prst="rect">
            <a:avLst/>
          </a:prstGeom>
          <a:noFill/>
        </p:spPr>
        <p:txBody>
          <a:bodyPr wrap="square" rtlCol="0">
            <a:spAutoFit/>
          </a:bodyPr>
          <a:lstStyle/>
          <a:p>
            <a:r>
              <a:rPr kumimoji="1" lang="ja-JP" altLang="en-US" sz="28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研修成果</a:t>
            </a:r>
          </a:p>
        </p:txBody>
      </p:sp>
      <p:sp>
        <p:nvSpPr>
          <p:cNvPr id="24" name="テキスト ボックス 23">
            <a:extLst>
              <a:ext uri="{FF2B5EF4-FFF2-40B4-BE49-F238E27FC236}">
                <a16:creationId xmlns:a16="http://schemas.microsoft.com/office/drawing/2014/main" id="{1F254179-8EAE-0561-F2B1-2C8010B239A3}"/>
              </a:ext>
            </a:extLst>
          </p:cNvPr>
          <p:cNvSpPr txBox="1"/>
          <p:nvPr/>
        </p:nvSpPr>
        <p:spPr>
          <a:xfrm>
            <a:off x="8455098" y="4652406"/>
            <a:ext cx="2147628" cy="1092607"/>
          </a:xfrm>
          <a:prstGeom prst="rect">
            <a:avLst/>
          </a:prstGeom>
          <a:noFill/>
        </p:spPr>
        <p:txBody>
          <a:bodyPr wrap="square" rtlCol="0">
            <a:spAutoFit/>
          </a:bodyPr>
          <a:lstStyle/>
          <a:p>
            <a:r>
              <a:rPr kumimoji="1" lang="ja-JP" altLang="en-US" sz="28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・チーム力</a:t>
            </a:r>
            <a:endParaRPr kumimoji="1" lang="en-US" altLang="ja-JP" sz="28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a:p>
            <a:endParaRPr kumimoji="1" lang="en-US" altLang="ja-JP" sz="9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a:p>
            <a:r>
              <a:rPr kumimoji="1" lang="ja-JP" altLang="en-US" sz="28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・技術力</a:t>
            </a:r>
          </a:p>
        </p:txBody>
      </p:sp>
      <p:sp>
        <p:nvSpPr>
          <p:cNvPr id="27" name="楕円 26">
            <a:extLst>
              <a:ext uri="{FF2B5EF4-FFF2-40B4-BE49-F238E27FC236}">
                <a16:creationId xmlns:a16="http://schemas.microsoft.com/office/drawing/2014/main" id="{EC8F6DE6-B549-AA02-8720-642662CE4B42}"/>
              </a:ext>
            </a:extLst>
          </p:cNvPr>
          <p:cNvSpPr/>
          <p:nvPr/>
        </p:nvSpPr>
        <p:spPr>
          <a:xfrm>
            <a:off x="98321" y="560534"/>
            <a:ext cx="6135330" cy="2722927"/>
          </a:xfrm>
          <a:prstGeom prst="ellipse">
            <a:avLst/>
          </a:prstGeom>
          <a:solidFill>
            <a:srgbClr val="EAF2FA"/>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DC0B47B8-5B8E-A079-87B4-9188A4F49B49}"/>
              </a:ext>
            </a:extLst>
          </p:cNvPr>
          <p:cNvSpPr txBox="1"/>
          <p:nvPr/>
        </p:nvSpPr>
        <p:spPr>
          <a:xfrm>
            <a:off x="649567" y="1152555"/>
            <a:ext cx="5726648" cy="1538883"/>
          </a:xfrm>
          <a:prstGeom prst="rect">
            <a:avLst/>
          </a:prstGeom>
          <a:noFill/>
        </p:spPr>
        <p:txBody>
          <a:bodyPr wrap="square" rtlCol="0">
            <a:spAutoFit/>
          </a:bodyPr>
          <a:lstStyle/>
          <a:p>
            <a:r>
              <a:rPr kumimoji="1" lang="ja-JP" altLang="en-US"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こんにちは！</a:t>
            </a:r>
            <a:r>
              <a:rPr kumimoji="1" lang="en-US" altLang="ja-JP"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 “</a:t>
            </a:r>
            <a:r>
              <a:rPr kumimoji="1" lang="ja-JP" altLang="en-US"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パラパラチャーハン🥄</a:t>
            </a:r>
            <a:r>
              <a:rPr kumimoji="1" lang="en-US" altLang="ja-JP"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r>
              <a:rPr kumimoji="1" lang="ja-JP" altLang="en-US"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です。</a:t>
            </a:r>
            <a:endParaRPr kumimoji="1" lang="en-US" altLang="ja-JP"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a:p>
            <a:endParaRPr kumimoji="1" lang="en-US" altLang="ja-JP"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a:p>
            <a:r>
              <a:rPr kumimoji="1" lang="ja-JP" altLang="en-US"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私たちは、全員が</a:t>
            </a:r>
            <a:r>
              <a:rPr kumimoji="1" lang="en-US" altLang="ja-JP"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IT</a:t>
            </a:r>
            <a:r>
              <a:rPr kumimoji="1" lang="ja-JP" altLang="en-US"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未経験者で</a:t>
            </a:r>
            <a:endParaRPr kumimoji="1" lang="en-US" altLang="ja-JP"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a:p>
            <a:r>
              <a:rPr kumimoji="1" lang="ja-JP" altLang="en-US"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構成されたチームです。</a:t>
            </a:r>
            <a:endParaRPr kumimoji="1" lang="en-US" altLang="ja-JP"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a:p>
            <a:r>
              <a:rPr kumimoji="1" lang="ja-JP" altLang="en-US"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個性は様々ですが、チーム力は抜群です！</a:t>
            </a:r>
          </a:p>
        </p:txBody>
      </p:sp>
    </p:spTree>
    <p:extLst>
      <p:ext uri="{BB962C8B-B14F-4D97-AF65-F5344CB8AC3E}">
        <p14:creationId xmlns:p14="http://schemas.microsoft.com/office/powerpoint/2010/main" val="251206246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17"/>
                                        </p:tgtEl>
                                      </p:cBhvr>
                                    </p:animEffect>
                                    <p:animScale>
                                      <p:cBhvr>
                                        <p:cTn id="10" dur="250" autoRev="1" fill="hold"/>
                                        <p:tgtEl>
                                          <p:spTgt spid="17"/>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18"/>
                                        </p:tgtEl>
                                      </p:cBhvr>
                                    </p:animEffect>
                                    <p:animScale>
                                      <p:cBhvr>
                                        <p:cTn id="13" dur="250" autoRev="1" fill="hold"/>
                                        <p:tgtEl>
                                          <p:spTgt spid="18"/>
                                        </p:tgtEl>
                                      </p:cBhvr>
                                      <p:by x="105000" y="105000"/>
                                    </p:animScale>
                                  </p:childTnLst>
                                </p:cTn>
                              </p:par>
                            </p:childTnLst>
                          </p:cTn>
                        </p:par>
                      </p:childTnLst>
                    </p:cTn>
                  </p:par>
                  <p:par>
                    <p:cTn id="14" fill="hold">
                      <p:stCondLst>
                        <p:cond delay="indefinite"/>
                      </p:stCondLst>
                      <p:childTnLst>
                        <p:par>
                          <p:cTn id="15" fill="hold">
                            <p:stCondLst>
                              <p:cond delay="0"/>
                            </p:stCondLst>
                            <p:childTnLst>
                              <p:par>
                                <p:cTn id="16" presetID="26" presetClass="emph" presetSubtype="0" fill="hold" grpId="0" nodeType="clickEffect">
                                  <p:stCondLst>
                                    <p:cond delay="0"/>
                                  </p:stCondLst>
                                  <p:childTnLst>
                                    <p:animEffect transition="out" filter="fade">
                                      <p:cBhvr>
                                        <p:cTn id="17" dur="500" tmFilter="0, 0; .2, .5; .8, .5; 1, 0"/>
                                        <p:tgtEl>
                                          <p:spTgt spid="6"/>
                                        </p:tgtEl>
                                      </p:cBhvr>
                                    </p:animEffect>
                                    <p:animScale>
                                      <p:cBhvr>
                                        <p:cTn id="18" dur="250" autoRev="1" fill="hold"/>
                                        <p:tgtEl>
                                          <p:spTgt spid="6"/>
                                        </p:tgtEl>
                                      </p:cBhvr>
                                      <p:by x="105000" y="105000"/>
                                    </p:animScale>
                                  </p:childTnLst>
                                </p:cTn>
                              </p:par>
                              <p:par>
                                <p:cTn id="19" presetID="26" presetClass="emph" presetSubtype="0" fill="hold" grpId="0" nodeType="withEffect">
                                  <p:stCondLst>
                                    <p:cond delay="0"/>
                                  </p:stCondLst>
                                  <p:childTnLst>
                                    <p:animEffect transition="out" filter="fade">
                                      <p:cBhvr>
                                        <p:cTn id="20" dur="500" tmFilter="0, 0; .2, .5; .8, .5; 1, 0"/>
                                        <p:tgtEl>
                                          <p:spTgt spid="19"/>
                                        </p:tgtEl>
                                      </p:cBhvr>
                                    </p:animEffect>
                                    <p:animScale>
                                      <p:cBhvr>
                                        <p:cTn id="21" dur="250" autoRev="1" fill="hold"/>
                                        <p:tgtEl>
                                          <p:spTgt spid="19"/>
                                        </p:tgtEl>
                                      </p:cBhvr>
                                      <p:by x="105000" y="105000"/>
                                    </p:animScale>
                                  </p:childTnLst>
                                </p:cTn>
                              </p:par>
                              <p:par>
                                <p:cTn id="22" presetID="26" presetClass="emph" presetSubtype="0" fill="hold" grpId="0" nodeType="withEffect">
                                  <p:stCondLst>
                                    <p:cond delay="0"/>
                                  </p:stCondLst>
                                  <p:childTnLst>
                                    <p:animEffect transition="out" filter="fade">
                                      <p:cBhvr>
                                        <p:cTn id="23" dur="500" tmFilter="0, 0; .2, .5; .8, .5; 1, 0"/>
                                        <p:tgtEl>
                                          <p:spTgt spid="20"/>
                                        </p:tgtEl>
                                      </p:cBhvr>
                                    </p:animEffect>
                                    <p:animScale>
                                      <p:cBhvr>
                                        <p:cTn id="24" dur="250" autoRev="1" fill="hold"/>
                                        <p:tgtEl>
                                          <p:spTgt spid="20"/>
                                        </p:tgtEl>
                                      </p:cBhvr>
                                      <p:by x="105000" y="105000"/>
                                    </p:animScale>
                                  </p:childTnLst>
                                </p:cTn>
                              </p:par>
                            </p:childTnLst>
                          </p:cTn>
                        </p:par>
                      </p:childTnLst>
                    </p:cTn>
                  </p:par>
                  <p:par>
                    <p:cTn id="25" fill="hold">
                      <p:stCondLst>
                        <p:cond delay="indefinite"/>
                      </p:stCondLst>
                      <p:childTnLst>
                        <p:par>
                          <p:cTn id="26" fill="hold">
                            <p:stCondLst>
                              <p:cond delay="0"/>
                            </p:stCondLst>
                            <p:childTnLst>
                              <p:par>
                                <p:cTn id="27" presetID="26" presetClass="emph" presetSubtype="0" fill="hold" grpId="0" nodeType="clickEffect">
                                  <p:stCondLst>
                                    <p:cond delay="0"/>
                                  </p:stCondLst>
                                  <p:childTnLst>
                                    <p:animEffect transition="out" filter="fade">
                                      <p:cBhvr>
                                        <p:cTn id="28" dur="500" tmFilter="0, 0; .2, .5; .8, .5; 1, 0"/>
                                        <p:tgtEl>
                                          <p:spTgt spid="7"/>
                                        </p:tgtEl>
                                      </p:cBhvr>
                                    </p:animEffect>
                                    <p:animScale>
                                      <p:cBhvr>
                                        <p:cTn id="29" dur="250" autoRev="1" fill="hold"/>
                                        <p:tgtEl>
                                          <p:spTgt spid="7"/>
                                        </p:tgtEl>
                                      </p:cBhvr>
                                      <p:by x="105000" y="105000"/>
                                    </p:animScale>
                                  </p:childTnLst>
                                </p:cTn>
                              </p:par>
                              <p:par>
                                <p:cTn id="30" presetID="26" presetClass="emph" presetSubtype="0" fill="hold" grpId="0" nodeType="withEffect">
                                  <p:stCondLst>
                                    <p:cond delay="0"/>
                                  </p:stCondLst>
                                  <p:childTnLst>
                                    <p:animEffect transition="out" filter="fade">
                                      <p:cBhvr>
                                        <p:cTn id="31" dur="500" tmFilter="0, 0; .2, .5; .8, .5; 1, 0"/>
                                        <p:tgtEl>
                                          <p:spTgt spid="21"/>
                                        </p:tgtEl>
                                      </p:cBhvr>
                                    </p:animEffect>
                                    <p:animScale>
                                      <p:cBhvr>
                                        <p:cTn id="32" dur="250" autoRev="1" fill="hold"/>
                                        <p:tgtEl>
                                          <p:spTgt spid="21"/>
                                        </p:tgtEl>
                                      </p:cBhvr>
                                      <p:by x="105000" y="105000"/>
                                    </p:animScale>
                                  </p:childTnLst>
                                </p:cTn>
                              </p:par>
                              <p:par>
                                <p:cTn id="33" presetID="26" presetClass="emph" presetSubtype="0" fill="hold" grpId="0" nodeType="withEffect">
                                  <p:stCondLst>
                                    <p:cond delay="0"/>
                                  </p:stCondLst>
                                  <p:childTnLst>
                                    <p:animEffect transition="out" filter="fade">
                                      <p:cBhvr>
                                        <p:cTn id="34" dur="500" tmFilter="0, 0; .2, .5; .8, .5; 1, 0"/>
                                        <p:tgtEl>
                                          <p:spTgt spid="23"/>
                                        </p:tgtEl>
                                      </p:cBhvr>
                                    </p:animEffect>
                                    <p:animScale>
                                      <p:cBhvr>
                                        <p:cTn id="35" dur="250" autoRev="1" fill="hold"/>
                                        <p:tgtEl>
                                          <p:spTgt spid="23"/>
                                        </p:tgtEl>
                                      </p:cBhvr>
                                      <p:by x="105000" y="105000"/>
                                    </p:animScale>
                                  </p:childTnLst>
                                </p:cTn>
                              </p:par>
                              <p:par>
                                <p:cTn id="36" presetID="26" presetClass="emph" presetSubtype="0" fill="hold" grpId="0" nodeType="withEffect">
                                  <p:stCondLst>
                                    <p:cond delay="0"/>
                                  </p:stCondLst>
                                  <p:childTnLst>
                                    <p:animEffect transition="out" filter="fade">
                                      <p:cBhvr>
                                        <p:cTn id="37" dur="500" tmFilter="0, 0; .2, .5; .8, .5; 1, 0"/>
                                        <p:tgtEl>
                                          <p:spTgt spid="24"/>
                                        </p:tgtEl>
                                      </p:cBhvr>
                                    </p:animEffect>
                                    <p:animScale>
                                      <p:cBhvr>
                                        <p:cTn id="38" dur="250" autoRev="1" fill="hold"/>
                                        <p:tgtEl>
                                          <p:spTgt spid="24"/>
                                        </p:tgtEl>
                                      </p:cBhvr>
                                      <p:by x="105000" y="105000"/>
                                    </p:animScale>
                                  </p:childTnLst>
                                </p:cTn>
                              </p:par>
                            </p:childTnLst>
                          </p:cTn>
                        </p:par>
                        <p:par>
                          <p:cTn id="39" fill="hold">
                            <p:stCondLst>
                              <p:cond delay="500"/>
                            </p:stCondLst>
                            <p:childTnLst>
                              <p:par>
                                <p:cTn id="40" presetID="22" presetClass="entr" presetSubtype="4" fill="hold" nodeType="after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down)">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7" grpId="0"/>
      <p:bldP spid="18" grpId="0"/>
      <p:bldP spid="19" grpId="0"/>
      <p:bldP spid="20" grpId="0"/>
      <p:bldP spid="21" grpId="0"/>
      <p:bldP spid="23" grpId="0"/>
      <p:bldP spid="2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AF5B89C-BE04-2EBA-E3F1-A8FE724DDF53}"/>
              </a:ext>
            </a:extLst>
          </p:cNvPr>
          <p:cNvSpPr/>
          <p:nvPr/>
        </p:nvSpPr>
        <p:spPr>
          <a:xfrm>
            <a:off x="0" y="1"/>
            <a:ext cx="12192000" cy="698089"/>
          </a:xfrm>
          <a:prstGeom prst="rect">
            <a:avLst/>
          </a:prstGeom>
          <a:solidFill>
            <a:srgbClr val="E9E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FCEA6FC0-CDAE-299B-3A48-024710F1D6ED}"/>
              </a:ext>
            </a:extLst>
          </p:cNvPr>
          <p:cNvSpPr txBox="1"/>
          <p:nvPr/>
        </p:nvSpPr>
        <p:spPr>
          <a:xfrm>
            <a:off x="98321" y="142793"/>
            <a:ext cx="2094271" cy="461665"/>
          </a:xfrm>
          <a:prstGeom prst="rect">
            <a:avLst/>
          </a:prstGeom>
          <a:noFill/>
        </p:spPr>
        <p:txBody>
          <a:bodyPr wrap="square" rtlCol="0">
            <a:spAutoFit/>
          </a:bodyPr>
          <a:lstStyle/>
          <a:p>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アプリ紹介</a:t>
            </a:r>
          </a:p>
        </p:txBody>
      </p:sp>
      <p:pic>
        <p:nvPicPr>
          <p:cNvPr id="5" name="図 4" descr="図形&#10;&#10;低い精度で自動的に生成された説明">
            <a:extLst>
              <a:ext uri="{FF2B5EF4-FFF2-40B4-BE49-F238E27FC236}">
                <a16:creationId xmlns:a16="http://schemas.microsoft.com/office/drawing/2014/main" id="{28A93047-2D0A-0711-C527-D466CD128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5534" y="1957722"/>
            <a:ext cx="4584441" cy="4584441"/>
          </a:xfrm>
          <a:prstGeom prst="rect">
            <a:avLst/>
          </a:prstGeom>
        </p:spPr>
      </p:pic>
      <p:pic>
        <p:nvPicPr>
          <p:cNvPr id="7" name="図 6" descr="図形&#10;&#10;低い精度で自動的に生成された説明">
            <a:extLst>
              <a:ext uri="{FF2B5EF4-FFF2-40B4-BE49-F238E27FC236}">
                <a16:creationId xmlns:a16="http://schemas.microsoft.com/office/drawing/2014/main" id="{3B18D8AD-5036-917D-859B-337F228132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2017" y="2394705"/>
            <a:ext cx="3710473" cy="3710473"/>
          </a:xfrm>
          <a:prstGeom prst="rect">
            <a:avLst/>
          </a:prstGeom>
        </p:spPr>
      </p:pic>
      <p:sp>
        <p:nvSpPr>
          <p:cNvPr id="10" name="四角形: 角を丸くする 9">
            <a:extLst>
              <a:ext uri="{FF2B5EF4-FFF2-40B4-BE49-F238E27FC236}">
                <a16:creationId xmlns:a16="http://schemas.microsoft.com/office/drawing/2014/main" id="{748A791F-40D0-8BEA-074F-46ED68FA3601}"/>
              </a:ext>
            </a:extLst>
          </p:cNvPr>
          <p:cNvSpPr/>
          <p:nvPr/>
        </p:nvSpPr>
        <p:spPr>
          <a:xfrm>
            <a:off x="5122506" y="1248989"/>
            <a:ext cx="2733870" cy="776132"/>
          </a:xfrm>
          <a:prstGeom prst="roundRect">
            <a:avLst/>
          </a:prstGeom>
          <a:solidFill>
            <a:srgbClr val="FBEDAF"/>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5626E81-9F74-B2A7-9B9E-1020D60FC9BC}"/>
              </a:ext>
            </a:extLst>
          </p:cNvPr>
          <p:cNvSpPr txBox="1"/>
          <p:nvPr/>
        </p:nvSpPr>
        <p:spPr>
          <a:xfrm>
            <a:off x="1214534" y="1184030"/>
            <a:ext cx="9762931" cy="584775"/>
          </a:xfrm>
          <a:prstGeom prst="rect">
            <a:avLst/>
          </a:prstGeom>
          <a:noFill/>
        </p:spPr>
        <p:txBody>
          <a:bodyPr wrap="square" rtlCol="0">
            <a:spAutoFit/>
          </a:bodyPr>
          <a:lstStyle/>
          <a:p>
            <a:r>
              <a:rPr kumimoji="1" lang="ja-JP" altLang="en-US" sz="3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あなたも、</a:t>
            </a:r>
            <a:r>
              <a:rPr kumimoji="1" lang="en-US" altLang="ja-JP" sz="3200" dirty="0" err="1">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famiLink</a:t>
            </a:r>
            <a:r>
              <a:rPr kumimoji="1" lang="ja-JP" altLang="en-US" sz="3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で円満な家庭を築きませんか？</a:t>
            </a:r>
          </a:p>
        </p:txBody>
      </p:sp>
      <p:sp>
        <p:nvSpPr>
          <p:cNvPr id="9" name="正方形/長方形 8">
            <a:extLst>
              <a:ext uri="{FF2B5EF4-FFF2-40B4-BE49-F238E27FC236}">
                <a16:creationId xmlns:a16="http://schemas.microsoft.com/office/drawing/2014/main" id="{AD38DD9E-B48A-EFB4-AC7C-F6432E581EC3}"/>
              </a:ext>
            </a:extLst>
          </p:cNvPr>
          <p:cNvSpPr/>
          <p:nvPr/>
        </p:nvSpPr>
        <p:spPr>
          <a:xfrm>
            <a:off x="3293707" y="1614196"/>
            <a:ext cx="1828799"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E50B69CE-8C42-F7D3-F8A0-D76020F9DC10}"/>
              </a:ext>
            </a:extLst>
          </p:cNvPr>
          <p:cNvSpPr/>
          <p:nvPr/>
        </p:nvSpPr>
        <p:spPr>
          <a:xfrm>
            <a:off x="3089223" y="1271849"/>
            <a:ext cx="2237766" cy="776132"/>
          </a:xfrm>
          <a:prstGeom prst="roundRect">
            <a:avLst/>
          </a:prstGeom>
          <a:solidFill>
            <a:srgbClr val="7DE3A1"/>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0719638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AF5B89C-BE04-2EBA-E3F1-A8FE724DDF53}"/>
              </a:ext>
            </a:extLst>
          </p:cNvPr>
          <p:cNvSpPr/>
          <p:nvPr/>
        </p:nvSpPr>
        <p:spPr>
          <a:xfrm>
            <a:off x="0" y="1"/>
            <a:ext cx="12192000" cy="6857999"/>
          </a:xfrm>
          <a:prstGeom prst="rect">
            <a:avLst/>
          </a:prstGeom>
          <a:solidFill>
            <a:srgbClr val="E9E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76FC10C4-1002-830A-10D6-954AD45E36DD}"/>
              </a:ext>
            </a:extLst>
          </p:cNvPr>
          <p:cNvSpPr/>
          <p:nvPr/>
        </p:nvSpPr>
        <p:spPr>
          <a:xfrm>
            <a:off x="483476" y="483476"/>
            <a:ext cx="11246069" cy="5927834"/>
          </a:xfrm>
          <a:prstGeom prst="roundRect">
            <a:avLst>
              <a:gd name="adj" fmla="val 8661"/>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B8D9F2A5-2935-0D0E-EE29-CCC83E3A03D7}"/>
              </a:ext>
            </a:extLst>
          </p:cNvPr>
          <p:cNvSpPr txBox="1"/>
          <p:nvPr/>
        </p:nvSpPr>
        <p:spPr>
          <a:xfrm>
            <a:off x="3549445" y="2430233"/>
            <a:ext cx="1196895" cy="1200329"/>
          </a:xfrm>
          <a:prstGeom prst="rect">
            <a:avLst/>
          </a:prstGeom>
          <a:noFill/>
        </p:spPr>
        <p:txBody>
          <a:bodyPr wrap="square" rtlCol="0">
            <a:spAutoFit/>
          </a:bodyPr>
          <a:lstStyle/>
          <a:p>
            <a:r>
              <a:rPr kumimoji="1" lang="en-US" altLang="ja-JP" sz="7200" dirty="0">
                <a:ln>
                  <a:solidFill>
                    <a:srgbClr val="001746"/>
                  </a:solidFill>
                </a:ln>
                <a:solidFill>
                  <a:srgbClr val="001746"/>
                </a:solidFill>
                <a:ea typeface="UD デジタル 教科書体 NP-R" panose="02020400000000000000" pitchFamily="18" charset="-128"/>
              </a:rPr>
              <a:t>03</a:t>
            </a:r>
            <a:endParaRPr kumimoji="1" lang="ja-JP" altLang="en-US" sz="7200" dirty="0">
              <a:ln>
                <a:solidFill>
                  <a:srgbClr val="001746"/>
                </a:solidFill>
              </a:ln>
              <a:solidFill>
                <a:srgbClr val="001746"/>
              </a:solidFill>
              <a:ea typeface="UD デジタル 教科書体 NP-R" panose="02020400000000000000" pitchFamily="18" charset="-128"/>
            </a:endParaRPr>
          </a:p>
        </p:txBody>
      </p:sp>
      <p:sp>
        <p:nvSpPr>
          <p:cNvPr id="7" name="テキスト ボックス 6">
            <a:extLst>
              <a:ext uri="{FF2B5EF4-FFF2-40B4-BE49-F238E27FC236}">
                <a16:creationId xmlns:a16="http://schemas.microsoft.com/office/drawing/2014/main" id="{CB92C8C4-F057-97D3-C7E6-EB93DB760FF8}"/>
              </a:ext>
            </a:extLst>
          </p:cNvPr>
          <p:cNvSpPr txBox="1"/>
          <p:nvPr/>
        </p:nvSpPr>
        <p:spPr>
          <a:xfrm>
            <a:off x="5229816" y="2568732"/>
            <a:ext cx="2962636" cy="923330"/>
          </a:xfrm>
          <a:prstGeom prst="rect">
            <a:avLst/>
          </a:prstGeom>
          <a:noFill/>
        </p:spPr>
        <p:txBody>
          <a:bodyPr wrap="square" rtlCol="0">
            <a:spAutoFit/>
          </a:bodyPr>
          <a:lstStyle/>
          <a:p>
            <a:r>
              <a:rPr kumimoji="1" lang="ja-JP" altLang="en-US" sz="5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研修成果</a:t>
            </a:r>
          </a:p>
        </p:txBody>
      </p:sp>
      <p:cxnSp>
        <p:nvCxnSpPr>
          <p:cNvPr id="9" name="直線コネクタ 8">
            <a:extLst>
              <a:ext uri="{FF2B5EF4-FFF2-40B4-BE49-F238E27FC236}">
                <a16:creationId xmlns:a16="http://schemas.microsoft.com/office/drawing/2014/main" id="{AC07766E-F661-1380-95A0-434C2FF1C7C5}"/>
              </a:ext>
            </a:extLst>
          </p:cNvPr>
          <p:cNvCxnSpPr>
            <a:cxnSpLocks/>
          </p:cNvCxnSpPr>
          <p:nvPr/>
        </p:nvCxnSpPr>
        <p:spPr>
          <a:xfrm flipV="1">
            <a:off x="3264383" y="3492062"/>
            <a:ext cx="5454868" cy="1"/>
          </a:xfrm>
          <a:prstGeom prst="line">
            <a:avLst/>
          </a:prstGeom>
          <a:ln w="28575">
            <a:solidFill>
              <a:srgbClr val="001746"/>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F76C06BD-A4D0-971D-080C-0976B7CB1448}"/>
              </a:ext>
            </a:extLst>
          </p:cNvPr>
          <p:cNvSpPr txBox="1"/>
          <p:nvPr/>
        </p:nvSpPr>
        <p:spPr>
          <a:xfrm>
            <a:off x="3549445" y="3830617"/>
            <a:ext cx="5093109" cy="584775"/>
          </a:xfrm>
          <a:prstGeom prst="rect">
            <a:avLst/>
          </a:prstGeom>
          <a:noFill/>
        </p:spPr>
        <p:txBody>
          <a:bodyPr wrap="square">
            <a:spAutoFit/>
          </a:bodyPr>
          <a:lstStyle/>
          <a:p>
            <a:pPr marL="0" indent="0">
              <a:buNone/>
            </a:pPr>
            <a:r>
              <a:rPr lang="ja-JP" altLang="en-US" sz="3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・チーム力　　・技術力</a:t>
            </a:r>
            <a:endParaRPr lang="en-US" altLang="ja-JP" sz="3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Tree>
    <p:extLst>
      <p:ext uri="{BB962C8B-B14F-4D97-AF65-F5344CB8AC3E}">
        <p14:creationId xmlns:p14="http://schemas.microsoft.com/office/powerpoint/2010/main" val="1126618379"/>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AF5B89C-BE04-2EBA-E3F1-A8FE724DDF53}"/>
              </a:ext>
            </a:extLst>
          </p:cNvPr>
          <p:cNvSpPr/>
          <p:nvPr/>
        </p:nvSpPr>
        <p:spPr>
          <a:xfrm>
            <a:off x="0" y="1"/>
            <a:ext cx="12192000" cy="698089"/>
          </a:xfrm>
          <a:prstGeom prst="rect">
            <a:avLst/>
          </a:prstGeom>
          <a:solidFill>
            <a:srgbClr val="E9E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FCEA6FC0-CDAE-299B-3A48-024710F1D6ED}"/>
              </a:ext>
            </a:extLst>
          </p:cNvPr>
          <p:cNvSpPr txBox="1"/>
          <p:nvPr/>
        </p:nvSpPr>
        <p:spPr>
          <a:xfrm>
            <a:off x="98321" y="142793"/>
            <a:ext cx="3615263" cy="461665"/>
          </a:xfrm>
          <a:prstGeom prst="rect">
            <a:avLst/>
          </a:prstGeom>
          <a:noFill/>
        </p:spPr>
        <p:txBody>
          <a:bodyPr wrap="square" rtlCol="0">
            <a:spAutoFit/>
          </a:bodyPr>
          <a:lstStyle/>
          <a:p>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研修成果　</a:t>
            </a:r>
            <a:r>
              <a:rPr kumimoji="1" lang="en-US" altLang="ja-JP"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チーム力</a:t>
            </a:r>
            <a:r>
              <a:rPr kumimoji="1" lang="en-US" altLang="ja-JP"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endPar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4" name="テキスト ボックス 3">
            <a:extLst>
              <a:ext uri="{FF2B5EF4-FFF2-40B4-BE49-F238E27FC236}">
                <a16:creationId xmlns:a16="http://schemas.microsoft.com/office/drawing/2014/main" id="{18389C6D-259B-2F23-80CD-2B186F05BCCA}"/>
              </a:ext>
            </a:extLst>
          </p:cNvPr>
          <p:cNvSpPr txBox="1"/>
          <p:nvPr/>
        </p:nvSpPr>
        <p:spPr>
          <a:xfrm>
            <a:off x="4018383" y="881787"/>
            <a:ext cx="4155232" cy="1016112"/>
          </a:xfrm>
          <a:prstGeom prst="rect">
            <a:avLst/>
          </a:prstGeom>
          <a:noFill/>
        </p:spPr>
        <p:txBody>
          <a:bodyPr wrap="square">
            <a:spAutoFit/>
          </a:bodyPr>
          <a:lstStyle/>
          <a:p>
            <a:pPr marL="0" indent="0" algn="ctr">
              <a:lnSpc>
                <a:spcPct val="150000"/>
              </a:lnSpc>
              <a:buNone/>
            </a:pPr>
            <a:r>
              <a:rPr lang="ja-JP" altLang="en-US" sz="4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チーム力とは？</a:t>
            </a:r>
            <a:endParaRPr lang="en-US" altLang="ja-JP" sz="4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5" name="テキスト ボックス 4">
            <a:extLst>
              <a:ext uri="{FF2B5EF4-FFF2-40B4-BE49-F238E27FC236}">
                <a16:creationId xmlns:a16="http://schemas.microsoft.com/office/drawing/2014/main" id="{F753FD4D-0A84-EA9F-3379-148A3E4CB427}"/>
              </a:ext>
            </a:extLst>
          </p:cNvPr>
          <p:cNvSpPr txBox="1"/>
          <p:nvPr/>
        </p:nvSpPr>
        <p:spPr>
          <a:xfrm>
            <a:off x="1950480" y="5598171"/>
            <a:ext cx="8291039" cy="830997"/>
          </a:xfrm>
          <a:prstGeom prst="rect">
            <a:avLst/>
          </a:prstGeom>
          <a:noFill/>
        </p:spPr>
        <p:txBody>
          <a:bodyPr wrap="square" rtlCol="0">
            <a:spAutoFit/>
          </a:bodyPr>
          <a:lstStyle/>
          <a:p>
            <a:pPr algn="ctr"/>
            <a:r>
              <a:rPr lang="ja-JP" altLang="en-US" sz="2000" dirty="0">
                <a:ln>
                  <a:solidFill>
                    <a:srgbClr val="7DE3A1"/>
                  </a:solidFill>
                </a:ln>
                <a:solidFill>
                  <a:srgbClr val="7DE3A1"/>
                </a:solidFill>
                <a:latin typeface="UD デジタル 教科書体 NP-R" panose="02020400000000000000" pitchFamily="18" charset="-128"/>
                <a:ea typeface="UD デジタル 教科書体 NP-R" panose="02020400000000000000" pitchFamily="18" charset="-128"/>
              </a:rPr>
              <a:t>チーム</a:t>
            </a:r>
            <a:r>
              <a:rPr lang="ja-JP" altLang="en-US"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と関わり合いながら、</a:t>
            </a:r>
            <a:r>
              <a:rPr lang="ja-JP" altLang="en-US" sz="2000" dirty="0">
                <a:ln>
                  <a:solidFill>
                    <a:srgbClr val="7DE3A1"/>
                  </a:solidFill>
                </a:ln>
                <a:solidFill>
                  <a:srgbClr val="7DE3A1"/>
                </a:solidFill>
                <a:latin typeface="UD デジタル 教科書体 NP-R" panose="02020400000000000000" pitchFamily="18" charset="-128"/>
                <a:ea typeface="UD デジタル 教科書体 NP-R" panose="02020400000000000000" pitchFamily="18" charset="-128"/>
              </a:rPr>
              <a:t>チーム</a:t>
            </a:r>
            <a:r>
              <a:rPr lang="ja-JP" altLang="en-US"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のことを考えて行動し、</a:t>
            </a:r>
            <a:endParaRPr lang="en-US" altLang="ja-JP"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a:p>
            <a:pPr algn="ctr"/>
            <a:r>
              <a:rPr lang="ja-JP" altLang="en-US" sz="2800" dirty="0">
                <a:ln>
                  <a:solidFill>
                    <a:srgbClr val="7DE3A1"/>
                  </a:solidFill>
                </a:ln>
                <a:solidFill>
                  <a:srgbClr val="7DE3A1"/>
                </a:solidFill>
                <a:latin typeface="UD デジタル 教科書体 NP-R" panose="02020400000000000000" pitchFamily="18" charset="-128"/>
                <a:ea typeface="UD デジタル 教科書体 NP-R" panose="02020400000000000000" pitchFamily="18" charset="-128"/>
              </a:rPr>
              <a:t>チーム</a:t>
            </a:r>
            <a:r>
              <a:rPr lang="ja-JP" altLang="en-US" sz="28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で</a:t>
            </a:r>
            <a:r>
              <a:rPr lang="en-US" altLang="ja-JP" sz="28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1</a:t>
            </a:r>
            <a:r>
              <a:rPr lang="ja-JP" altLang="en-US" sz="28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つのゴールを目指す力。</a:t>
            </a:r>
            <a:endParaRPr kumimoji="1" lang="ja-JP" altLang="en-US" sz="2800" dirty="0"/>
          </a:p>
        </p:txBody>
      </p:sp>
      <p:pic>
        <p:nvPicPr>
          <p:cNvPr id="21" name="図 20" descr="図形&#10;&#10;低い精度で自動的に生成された説明">
            <a:extLst>
              <a:ext uri="{FF2B5EF4-FFF2-40B4-BE49-F238E27FC236}">
                <a16:creationId xmlns:a16="http://schemas.microsoft.com/office/drawing/2014/main" id="{811EFE00-28CC-6FDA-F939-CC08DB80C9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9039" y="2006682"/>
            <a:ext cx="3373922" cy="3373922"/>
          </a:xfrm>
          <a:prstGeom prst="rect">
            <a:avLst/>
          </a:prstGeom>
        </p:spPr>
      </p:pic>
      <p:cxnSp>
        <p:nvCxnSpPr>
          <p:cNvPr id="30" name="直線コネクタ 29">
            <a:extLst>
              <a:ext uri="{FF2B5EF4-FFF2-40B4-BE49-F238E27FC236}">
                <a16:creationId xmlns:a16="http://schemas.microsoft.com/office/drawing/2014/main" id="{7F05A34B-5A76-0856-6B80-214811059827}"/>
              </a:ext>
            </a:extLst>
          </p:cNvPr>
          <p:cNvCxnSpPr>
            <a:cxnSpLocks/>
          </p:cNvCxnSpPr>
          <p:nvPr/>
        </p:nvCxnSpPr>
        <p:spPr>
          <a:xfrm>
            <a:off x="3004457" y="2146041"/>
            <a:ext cx="849086" cy="1474237"/>
          </a:xfrm>
          <a:prstGeom prst="line">
            <a:avLst/>
          </a:prstGeom>
          <a:ln>
            <a:solidFill>
              <a:srgbClr val="001746"/>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BACF8EF6-0F43-6CA4-E8F0-7D3F4F299E60}"/>
              </a:ext>
            </a:extLst>
          </p:cNvPr>
          <p:cNvCxnSpPr>
            <a:cxnSpLocks/>
          </p:cNvCxnSpPr>
          <p:nvPr/>
        </p:nvCxnSpPr>
        <p:spPr>
          <a:xfrm>
            <a:off x="3228392" y="3284376"/>
            <a:ext cx="391885" cy="463659"/>
          </a:xfrm>
          <a:prstGeom prst="line">
            <a:avLst/>
          </a:prstGeom>
          <a:ln>
            <a:solidFill>
              <a:srgbClr val="001746"/>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08040C7D-DF68-029F-6E47-9C8E4CA366A4}"/>
              </a:ext>
            </a:extLst>
          </p:cNvPr>
          <p:cNvCxnSpPr>
            <a:cxnSpLocks/>
          </p:cNvCxnSpPr>
          <p:nvPr/>
        </p:nvCxnSpPr>
        <p:spPr>
          <a:xfrm flipH="1">
            <a:off x="8328187" y="2220686"/>
            <a:ext cx="859356" cy="1399592"/>
          </a:xfrm>
          <a:prstGeom prst="line">
            <a:avLst/>
          </a:prstGeom>
          <a:ln>
            <a:solidFill>
              <a:srgbClr val="001746"/>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4A1E3CDB-64B6-695A-F25B-AD7EB1686223}"/>
              </a:ext>
            </a:extLst>
          </p:cNvPr>
          <p:cNvCxnSpPr>
            <a:cxnSpLocks/>
          </p:cNvCxnSpPr>
          <p:nvPr/>
        </p:nvCxnSpPr>
        <p:spPr>
          <a:xfrm flipV="1">
            <a:off x="8544346" y="3284376"/>
            <a:ext cx="481141" cy="463659"/>
          </a:xfrm>
          <a:prstGeom prst="line">
            <a:avLst/>
          </a:prstGeom>
          <a:ln>
            <a:solidFill>
              <a:srgbClr val="00174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76725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1"/>
                                        </p:tgtEl>
                                        <p:attrNameLst>
                                          <p:attrName>r</p:attrName>
                                        </p:attrNameLst>
                                      </p:cBhvr>
                                    </p:animRot>
                                    <p:animRot by="-240000">
                                      <p:cBhvr>
                                        <p:cTn id="7" dur="200" fill="hold">
                                          <p:stCondLst>
                                            <p:cond delay="200"/>
                                          </p:stCondLst>
                                        </p:cTn>
                                        <p:tgtEl>
                                          <p:spTgt spid="21"/>
                                        </p:tgtEl>
                                        <p:attrNameLst>
                                          <p:attrName>r</p:attrName>
                                        </p:attrNameLst>
                                      </p:cBhvr>
                                    </p:animRot>
                                    <p:animRot by="240000">
                                      <p:cBhvr>
                                        <p:cTn id="8" dur="200" fill="hold">
                                          <p:stCondLst>
                                            <p:cond delay="400"/>
                                          </p:stCondLst>
                                        </p:cTn>
                                        <p:tgtEl>
                                          <p:spTgt spid="21"/>
                                        </p:tgtEl>
                                        <p:attrNameLst>
                                          <p:attrName>r</p:attrName>
                                        </p:attrNameLst>
                                      </p:cBhvr>
                                    </p:animRot>
                                    <p:animRot by="-240000">
                                      <p:cBhvr>
                                        <p:cTn id="9" dur="200" fill="hold">
                                          <p:stCondLst>
                                            <p:cond delay="600"/>
                                          </p:stCondLst>
                                        </p:cTn>
                                        <p:tgtEl>
                                          <p:spTgt spid="21"/>
                                        </p:tgtEl>
                                        <p:attrNameLst>
                                          <p:attrName>r</p:attrName>
                                        </p:attrNameLst>
                                      </p:cBhvr>
                                    </p:animRot>
                                    <p:animRot by="120000">
                                      <p:cBhvr>
                                        <p:cTn id="10" dur="200" fill="hold">
                                          <p:stCondLst>
                                            <p:cond delay="800"/>
                                          </p:stCondLst>
                                        </p:cTn>
                                        <p:tgtEl>
                                          <p:spTgt spid="2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AF5B89C-BE04-2EBA-E3F1-A8FE724DDF53}"/>
              </a:ext>
            </a:extLst>
          </p:cNvPr>
          <p:cNvSpPr/>
          <p:nvPr/>
        </p:nvSpPr>
        <p:spPr>
          <a:xfrm>
            <a:off x="0" y="1"/>
            <a:ext cx="12192000" cy="698089"/>
          </a:xfrm>
          <a:prstGeom prst="rect">
            <a:avLst/>
          </a:prstGeom>
          <a:solidFill>
            <a:srgbClr val="E9E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2F7BF79-AFC0-CE83-C229-A90EEA59C5DA}"/>
              </a:ext>
            </a:extLst>
          </p:cNvPr>
          <p:cNvSpPr/>
          <p:nvPr/>
        </p:nvSpPr>
        <p:spPr>
          <a:xfrm>
            <a:off x="373626" y="1056742"/>
            <a:ext cx="11454580" cy="5471877"/>
          </a:xfrm>
          <a:prstGeom prst="roundRect">
            <a:avLst>
              <a:gd name="adj" fmla="val 6622"/>
            </a:avLst>
          </a:prstGeom>
          <a:noFill/>
          <a:ln w="38100">
            <a:solidFill>
              <a:srgbClr val="7DE3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8E05ECD9-1BBC-F69E-5305-DEE2A6C0603D}"/>
              </a:ext>
            </a:extLst>
          </p:cNvPr>
          <p:cNvSpPr/>
          <p:nvPr/>
        </p:nvSpPr>
        <p:spPr>
          <a:xfrm>
            <a:off x="373626" y="1056742"/>
            <a:ext cx="983226" cy="5471877"/>
          </a:xfrm>
          <a:prstGeom prst="roundRect">
            <a:avLst>
              <a:gd name="adj" fmla="val 38622"/>
            </a:avLst>
          </a:prstGeom>
          <a:solidFill>
            <a:srgbClr val="7DE3A1"/>
          </a:solidFill>
          <a:ln w="38100">
            <a:solidFill>
              <a:srgbClr val="7DE3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DA30DCC0-DAD6-9D70-E868-B465F01888AD}"/>
              </a:ext>
            </a:extLst>
          </p:cNvPr>
          <p:cNvSpPr/>
          <p:nvPr/>
        </p:nvSpPr>
        <p:spPr>
          <a:xfrm>
            <a:off x="983225" y="1056742"/>
            <a:ext cx="491613" cy="5471877"/>
          </a:xfrm>
          <a:prstGeom prst="rect">
            <a:avLst/>
          </a:prstGeom>
          <a:solidFill>
            <a:srgbClr val="7DE3A1"/>
          </a:solidFill>
          <a:ln>
            <a:solidFill>
              <a:srgbClr val="7DE3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DE82BB63-7B58-BD69-1787-1868A35C1198}"/>
              </a:ext>
            </a:extLst>
          </p:cNvPr>
          <p:cNvSpPr txBox="1"/>
          <p:nvPr/>
        </p:nvSpPr>
        <p:spPr>
          <a:xfrm>
            <a:off x="560437" y="2392296"/>
            <a:ext cx="845575" cy="2800767"/>
          </a:xfrm>
          <a:prstGeom prst="rect">
            <a:avLst/>
          </a:prstGeom>
          <a:noFill/>
        </p:spPr>
        <p:txBody>
          <a:bodyPr wrap="square" rtlCol="0">
            <a:spAutoFit/>
          </a:bodyPr>
          <a:lstStyle/>
          <a:p>
            <a:r>
              <a:rPr kumimoji="1" lang="ja-JP" altLang="en-US" sz="4400" dirty="0">
                <a:ln>
                  <a:solidFill>
                    <a:schemeClr val="bg1"/>
                  </a:solidFill>
                </a:ln>
                <a:solidFill>
                  <a:schemeClr val="bg1"/>
                </a:solidFill>
                <a:latin typeface="UD デジタル 教科書体 NP-R" panose="02020400000000000000" pitchFamily="18" charset="-128"/>
                <a:ea typeface="UD デジタル 教科書体 NP-R" panose="02020400000000000000" pitchFamily="18" charset="-128"/>
              </a:rPr>
              <a:t>チ｜ム力</a:t>
            </a:r>
          </a:p>
        </p:txBody>
      </p:sp>
      <p:sp>
        <p:nvSpPr>
          <p:cNvPr id="13" name="フローチャート: 結合子 12">
            <a:extLst>
              <a:ext uri="{FF2B5EF4-FFF2-40B4-BE49-F238E27FC236}">
                <a16:creationId xmlns:a16="http://schemas.microsoft.com/office/drawing/2014/main" id="{B080B1E0-CB02-BED2-8324-B29D81B10FF4}"/>
              </a:ext>
            </a:extLst>
          </p:cNvPr>
          <p:cNvSpPr/>
          <p:nvPr/>
        </p:nvSpPr>
        <p:spPr>
          <a:xfrm>
            <a:off x="1773676" y="1477331"/>
            <a:ext cx="1274324" cy="1249360"/>
          </a:xfrm>
          <a:prstGeom prst="flowChartConnector">
            <a:avLst/>
          </a:prstGeom>
          <a:noFill/>
          <a:ln w="571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D15A13BB-CB61-29C9-EB01-A7D2DF7D00F0}"/>
              </a:ext>
            </a:extLst>
          </p:cNvPr>
          <p:cNvSpPr txBox="1"/>
          <p:nvPr/>
        </p:nvSpPr>
        <p:spPr>
          <a:xfrm>
            <a:off x="1889076" y="1594179"/>
            <a:ext cx="1326441" cy="1015663"/>
          </a:xfrm>
          <a:prstGeom prst="rect">
            <a:avLst/>
          </a:prstGeom>
          <a:noFill/>
        </p:spPr>
        <p:txBody>
          <a:bodyPr wrap="square" rtlCol="0">
            <a:spAutoFit/>
          </a:bodyPr>
          <a:lstStyle/>
          <a:p>
            <a:r>
              <a:rPr kumimoji="1" lang="en-US" altLang="ja-JP" sz="6000" dirty="0">
                <a:solidFill>
                  <a:srgbClr val="002060"/>
                </a:solidFill>
              </a:rPr>
              <a:t>01.</a:t>
            </a:r>
            <a:endParaRPr kumimoji="1" lang="ja-JP" altLang="en-US" sz="6000" dirty="0">
              <a:solidFill>
                <a:srgbClr val="002060"/>
              </a:solidFill>
            </a:endParaRPr>
          </a:p>
        </p:txBody>
      </p:sp>
      <p:sp>
        <p:nvSpPr>
          <p:cNvPr id="15" name="フローチャート: 結合子 14">
            <a:extLst>
              <a:ext uri="{FF2B5EF4-FFF2-40B4-BE49-F238E27FC236}">
                <a16:creationId xmlns:a16="http://schemas.microsoft.com/office/drawing/2014/main" id="{3E3BE26C-40F5-41D7-2161-1B567D318907}"/>
              </a:ext>
            </a:extLst>
          </p:cNvPr>
          <p:cNvSpPr/>
          <p:nvPr/>
        </p:nvSpPr>
        <p:spPr>
          <a:xfrm>
            <a:off x="1857435" y="1501572"/>
            <a:ext cx="1274324" cy="1249360"/>
          </a:xfrm>
          <a:prstGeom prst="flowChartConnector">
            <a:avLst/>
          </a:prstGeom>
          <a:noFill/>
          <a:ln w="63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32634EA1-30BF-1C82-3383-0C2401C79CB9}"/>
              </a:ext>
            </a:extLst>
          </p:cNvPr>
          <p:cNvSpPr txBox="1"/>
          <p:nvPr/>
        </p:nvSpPr>
        <p:spPr>
          <a:xfrm>
            <a:off x="3346838" y="1615198"/>
            <a:ext cx="7861937" cy="1077218"/>
          </a:xfrm>
          <a:prstGeom prst="rect">
            <a:avLst/>
          </a:prstGeom>
          <a:noFill/>
        </p:spPr>
        <p:txBody>
          <a:bodyPr wrap="square">
            <a:spAutoFit/>
          </a:bodyPr>
          <a:lstStyle/>
          <a:p>
            <a:pPr marL="0" indent="0">
              <a:buNone/>
            </a:pPr>
            <a:r>
              <a:rPr lang="ja-JP" altLang="en-US" sz="3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一人ひとりが与えられた役割を意識して、責任をもって行動できた</a:t>
            </a:r>
            <a:endParaRPr lang="en-US" altLang="ja-JP" sz="3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grpSp>
        <p:nvGrpSpPr>
          <p:cNvPr id="3" name="グループ化 2">
            <a:extLst>
              <a:ext uri="{FF2B5EF4-FFF2-40B4-BE49-F238E27FC236}">
                <a16:creationId xmlns:a16="http://schemas.microsoft.com/office/drawing/2014/main" id="{5DC2B516-79E2-175A-A124-F54413A048D7}"/>
              </a:ext>
            </a:extLst>
          </p:cNvPr>
          <p:cNvGrpSpPr/>
          <p:nvPr/>
        </p:nvGrpSpPr>
        <p:grpSpPr>
          <a:xfrm>
            <a:off x="2273962" y="3147279"/>
            <a:ext cx="1502980" cy="2045784"/>
            <a:chOff x="2273962" y="3147279"/>
            <a:chExt cx="1502980" cy="2045784"/>
          </a:xfrm>
        </p:grpSpPr>
        <p:sp>
          <p:nvSpPr>
            <p:cNvPr id="17" name="四角形: 角を丸くする 16">
              <a:extLst>
                <a:ext uri="{FF2B5EF4-FFF2-40B4-BE49-F238E27FC236}">
                  <a16:creationId xmlns:a16="http://schemas.microsoft.com/office/drawing/2014/main" id="{BC51763A-3D73-C03B-90F0-F23BD9A73178}"/>
                </a:ext>
              </a:extLst>
            </p:cNvPr>
            <p:cNvSpPr/>
            <p:nvPr/>
          </p:nvSpPr>
          <p:spPr>
            <a:xfrm>
              <a:off x="2273962" y="3147279"/>
              <a:ext cx="1502980" cy="1451205"/>
            </a:xfrm>
            <a:prstGeom prst="roundRect">
              <a:avLst>
                <a:gd name="adj" fmla="val 14218"/>
              </a:avLst>
            </a:prstGeom>
            <a:solidFill>
              <a:srgbClr val="F8D5D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n>
                    <a:solidFill>
                      <a:srgbClr val="EA7B6B"/>
                    </a:solidFill>
                  </a:ln>
                  <a:solidFill>
                    <a:srgbClr val="EA7B6B"/>
                  </a:solidFill>
                  <a:latin typeface="UD デジタル 教科書体 NP-R" panose="02020400000000000000" pitchFamily="18" charset="-128"/>
                  <a:ea typeface="UD デジタル 教科書体 NP-R" panose="02020400000000000000" pitchFamily="18" charset="-128"/>
                </a:rPr>
                <a:t>リーダー</a:t>
              </a:r>
            </a:p>
          </p:txBody>
        </p:sp>
        <p:sp>
          <p:nvSpPr>
            <p:cNvPr id="23" name="テキスト ボックス 22">
              <a:extLst>
                <a:ext uri="{FF2B5EF4-FFF2-40B4-BE49-F238E27FC236}">
                  <a16:creationId xmlns:a16="http://schemas.microsoft.com/office/drawing/2014/main" id="{E047F672-1552-3832-558E-2601FB63C90B}"/>
                </a:ext>
              </a:extLst>
            </p:cNvPr>
            <p:cNvSpPr txBox="1"/>
            <p:nvPr/>
          </p:nvSpPr>
          <p:spPr>
            <a:xfrm>
              <a:off x="2611743" y="4731398"/>
              <a:ext cx="822042" cy="461665"/>
            </a:xfrm>
            <a:prstGeom prst="rect">
              <a:avLst/>
            </a:prstGeom>
            <a:noFill/>
          </p:spPr>
          <p:txBody>
            <a:bodyPr wrap="square" rtlCol="0">
              <a:spAutoFit/>
            </a:bodyPr>
            <a:lstStyle/>
            <a:p>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勝間</a:t>
              </a:r>
            </a:p>
          </p:txBody>
        </p:sp>
      </p:grpSp>
      <p:grpSp>
        <p:nvGrpSpPr>
          <p:cNvPr id="5" name="グループ化 4">
            <a:extLst>
              <a:ext uri="{FF2B5EF4-FFF2-40B4-BE49-F238E27FC236}">
                <a16:creationId xmlns:a16="http://schemas.microsoft.com/office/drawing/2014/main" id="{8EEE9473-8DEB-8358-FFBF-76B781FD3B90}"/>
              </a:ext>
            </a:extLst>
          </p:cNvPr>
          <p:cNvGrpSpPr/>
          <p:nvPr/>
        </p:nvGrpSpPr>
        <p:grpSpPr>
          <a:xfrm>
            <a:off x="4086997" y="3147279"/>
            <a:ext cx="1502980" cy="2037209"/>
            <a:chOff x="4086997" y="3147279"/>
            <a:chExt cx="1502980" cy="2037209"/>
          </a:xfrm>
        </p:grpSpPr>
        <p:sp>
          <p:nvSpPr>
            <p:cNvPr id="18" name="四角形: 角を丸くする 17">
              <a:extLst>
                <a:ext uri="{FF2B5EF4-FFF2-40B4-BE49-F238E27FC236}">
                  <a16:creationId xmlns:a16="http://schemas.microsoft.com/office/drawing/2014/main" id="{0D5F08A4-1BE2-4CA4-46AD-AF38D0EA99F7}"/>
                </a:ext>
              </a:extLst>
            </p:cNvPr>
            <p:cNvSpPr/>
            <p:nvPr/>
          </p:nvSpPr>
          <p:spPr>
            <a:xfrm>
              <a:off x="4086997" y="3147279"/>
              <a:ext cx="1502980" cy="1451205"/>
            </a:xfrm>
            <a:prstGeom prst="roundRect">
              <a:avLst>
                <a:gd name="adj" fmla="val 14218"/>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ln>
                    <a:solidFill>
                      <a:schemeClr val="accent2"/>
                    </a:solidFill>
                  </a:ln>
                  <a:solidFill>
                    <a:schemeClr val="accent2"/>
                  </a:solidFill>
                  <a:latin typeface="UD デジタル 教科書体 NP-R" panose="02020400000000000000" pitchFamily="18" charset="-128"/>
                  <a:ea typeface="UD デジタル 教科書体 NP-R" panose="02020400000000000000" pitchFamily="18" charset="-128"/>
                </a:rPr>
                <a:t>DB</a:t>
              </a:r>
              <a:r>
                <a:rPr kumimoji="1" lang="ja-JP" altLang="en-US" sz="2000" dirty="0">
                  <a:ln>
                    <a:solidFill>
                      <a:schemeClr val="accent2"/>
                    </a:solidFill>
                  </a:ln>
                  <a:solidFill>
                    <a:schemeClr val="accent2"/>
                  </a:solidFill>
                  <a:latin typeface="UD デジタル 教科書体 NP-R" panose="02020400000000000000" pitchFamily="18" charset="-128"/>
                  <a:ea typeface="UD デジタル 教科書体 NP-R" panose="02020400000000000000" pitchFamily="18" charset="-128"/>
                </a:rPr>
                <a:t>担当</a:t>
              </a:r>
            </a:p>
          </p:txBody>
        </p:sp>
        <p:sp>
          <p:nvSpPr>
            <p:cNvPr id="24" name="テキスト ボックス 23">
              <a:extLst>
                <a:ext uri="{FF2B5EF4-FFF2-40B4-BE49-F238E27FC236}">
                  <a16:creationId xmlns:a16="http://schemas.microsoft.com/office/drawing/2014/main" id="{1042901C-C660-42D6-30DD-3359D2F16473}"/>
                </a:ext>
              </a:extLst>
            </p:cNvPr>
            <p:cNvSpPr txBox="1"/>
            <p:nvPr/>
          </p:nvSpPr>
          <p:spPr>
            <a:xfrm>
              <a:off x="4438987" y="4722823"/>
              <a:ext cx="822042" cy="461665"/>
            </a:xfrm>
            <a:prstGeom prst="rect">
              <a:avLst/>
            </a:prstGeom>
            <a:noFill/>
          </p:spPr>
          <p:txBody>
            <a:bodyPr wrap="square" rtlCol="0">
              <a:spAutoFit/>
            </a:bodyPr>
            <a:lstStyle/>
            <a:p>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松岡</a:t>
              </a:r>
            </a:p>
          </p:txBody>
        </p:sp>
      </p:grpSp>
      <p:grpSp>
        <p:nvGrpSpPr>
          <p:cNvPr id="6" name="グループ化 5">
            <a:extLst>
              <a:ext uri="{FF2B5EF4-FFF2-40B4-BE49-F238E27FC236}">
                <a16:creationId xmlns:a16="http://schemas.microsoft.com/office/drawing/2014/main" id="{99F7C55D-FD2B-097A-4FF8-90A1E6D7D03C}"/>
              </a:ext>
            </a:extLst>
          </p:cNvPr>
          <p:cNvGrpSpPr/>
          <p:nvPr/>
        </p:nvGrpSpPr>
        <p:grpSpPr>
          <a:xfrm>
            <a:off x="5900032" y="3171788"/>
            <a:ext cx="1502980" cy="2021275"/>
            <a:chOff x="5900032" y="3171788"/>
            <a:chExt cx="1502980" cy="2021275"/>
          </a:xfrm>
        </p:grpSpPr>
        <p:sp>
          <p:nvSpPr>
            <p:cNvPr id="19" name="四角形: 角を丸くする 18">
              <a:extLst>
                <a:ext uri="{FF2B5EF4-FFF2-40B4-BE49-F238E27FC236}">
                  <a16:creationId xmlns:a16="http://schemas.microsoft.com/office/drawing/2014/main" id="{3EE1A6FE-E2A4-2BEF-9995-B7A8F1E52194}"/>
                </a:ext>
              </a:extLst>
            </p:cNvPr>
            <p:cNvSpPr/>
            <p:nvPr/>
          </p:nvSpPr>
          <p:spPr>
            <a:xfrm>
              <a:off x="5900032" y="3171788"/>
              <a:ext cx="1502980" cy="1451205"/>
            </a:xfrm>
            <a:prstGeom prst="roundRect">
              <a:avLst>
                <a:gd name="adj" fmla="val 14218"/>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n>
                    <a:solidFill>
                      <a:schemeClr val="accent6"/>
                    </a:solidFill>
                  </a:ln>
                  <a:solidFill>
                    <a:schemeClr val="accent6"/>
                  </a:solidFill>
                  <a:latin typeface="UD デジタル 教科書体 NP-R" panose="02020400000000000000" pitchFamily="18" charset="-128"/>
                  <a:ea typeface="UD デジタル 教科書体 NP-R" panose="02020400000000000000" pitchFamily="18" charset="-128"/>
                </a:rPr>
                <a:t>品質担当</a:t>
              </a:r>
            </a:p>
          </p:txBody>
        </p:sp>
        <p:sp>
          <p:nvSpPr>
            <p:cNvPr id="25" name="テキスト ボックス 24">
              <a:extLst>
                <a:ext uri="{FF2B5EF4-FFF2-40B4-BE49-F238E27FC236}">
                  <a16:creationId xmlns:a16="http://schemas.microsoft.com/office/drawing/2014/main" id="{613A5F55-D1F6-68AA-5D65-93743F968028}"/>
                </a:ext>
              </a:extLst>
            </p:cNvPr>
            <p:cNvSpPr txBox="1"/>
            <p:nvPr/>
          </p:nvSpPr>
          <p:spPr>
            <a:xfrm>
              <a:off x="6266231" y="4731398"/>
              <a:ext cx="822042" cy="461665"/>
            </a:xfrm>
            <a:prstGeom prst="rect">
              <a:avLst/>
            </a:prstGeom>
            <a:noFill/>
          </p:spPr>
          <p:txBody>
            <a:bodyPr wrap="square" rtlCol="0">
              <a:spAutoFit/>
            </a:bodyPr>
            <a:lstStyle/>
            <a:p>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増田</a:t>
              </a:r>
            </a:p>
          </p:txBody>
        </p:sp>
      </p:grpSp>
      <p:grpSp>
        <p:nvGrpSpPr>
          <p:cNvPr id="7" name="グループ化 6">
            <a:extLst>
              <a:ext uri="{FF2B5EF4-FFF2-40B4-BE49-F238E27FC236}">
                <a16:creationId xmlns:a16="http://schemas.microsoft.com/office/drawing/2014/main" id="{CEEDF350-46BB-AAAD-F1DF-EA70E36BE998}"/>
              </a:ext>
            </a:extLst>
          </p:cNvPr>
          <p:cNvGrpSpPr/>
          <p:nvPr/>
        </p:nvGrpSpPr>
        <p:grpSpPr>
          <a:xfrm>
            <a:off x="7713067" y="3171788"/>
            <a:ext cx="1502980" cy="2021274"/>
            <a:chOff x="7713067" y="3171788"/>
            <a:chExt cx="1502980" cy="2021274"/>
          </a:xfrm>
        </p:grpSpPr>
        <p:sp>
          <p:nvSpPr>
            <p:cNvPr id="20" name="四角形: 角を丸くする 19">
              <a:extLst>
                <a:ext uri="{FF2B5EF4-FFF2-40B4-BE49-F238E27FC236}">
                  <a16:creationId xmlns:a16="http://schemas.microsoft.com/office/drawing/2014/main" id="{F150C08A-A1F0-1414-D9E0-A797DD8699B0}"/>
                </a:ext>
              </a:extLst>
            </p:cNvPr>
            <p:cNvSpPr/>
            <p:nvPr/>
          </p:nvSpPr>
          <p:spPr>
            <a:xfrm>
              <a:off x="7713067" y="3171788"/>
              <a:ext cx="1502980" cy="1451205"/>
            </a:xfrm>
            <a:prstGeom prst="roundRect">
              <a:avLst>
                <a:gd name="adj" fmla="val 14218"/>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n>
                    <a:solidFill>
                      <a:schemeClr val="accent5"/>
                    </a:solidFill>
                  </a:ln>
                  <a:solidFill>
                    <a:schemeClr val="accent5"/>
                  </a:solidFill>
                  <a:latin typeface="UD デジタル 教科書体 NP-R" panose="02020400000000000000" pitchFamily="18" charset="-128"/>
                  <a:ea typeface="UD デジタル 教科書体 NP-R" panose="02020400000000000000" pitchFamily="18" charset="-128"/>
                </a:rPr>
                <a:t>機能担当</a:t>
              </a:r>
            </a:p>
          </p:txBody>
        </p:sp>
        <p:sp>
          <p:nvSpPr>
            <p:cNvPr id="26" name="テキスト ボックス 25">
              <a:extLst>
                <a:ext uri="{FF2B5EF4-FFF2-40B4-BE49-F238E27FC236}">
                  <a16:creationId xmlns:a16="http://schemas.microsoft.com/office/drawing/2014/main" id="{EAF5791B-5FF0-E625-9A7B-DF38963B025F}"/>
                </a:ext>
              </a:extLst>
            </p:cNvPr>
            <p:cNvSpPr txBox="1"/>
            <p:nvPr/>
          </p:nvSpPr>
          <p:spPr>
            <a:xfrm>
              <a:off x="8053536" y="4731397"/>
              <a:ext cx="822042" cy="461665"/>
            </a:xfrm>
            <a:prstGeom prst="rect">
              <a:avLst/>
            </a:prstGeom>
            <a:noFill/>
          </p:spPr>
          <p:txBody>
            <a:bodyPr wrap="square" rtlCol="0">
              <a:spAutoFit/>
            </a:bodyPr>
            <a:lstStyle/>
            <a:p>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大戸</a:t>
              </a:r>
            </a:p>
          </p:txBody>
        </p:sp>
      </p:grpSp>
      <p:grpSp>
        <p:nvGrpSpPr>
          <p:cNvPr id="11" name="グループ化 10">
            <a:extLst>
              <a:ext uri="{FF2B5EF4-FFF2-40B4-BE49-F238E27FC236}">
                <a16:creationId xmlns:a16="http://schemas.microsoft.com/office/drawing/2014/main" id="{745B31D7-5651-C81E-5850-490F000E850C}"/>
              </a:ext>
            </a:extLst>
          </p:cNvPr>
          <p:cNvGrpSpPr/>
          <p:nvPr/>
        </p:nvGrpSpPr>
        <p:grpSpPr>
          <a:xfrm>
            <a:off x="9526102" y="3171788"/>
            <a:ext cx="1502980" cy="2021274"/>
            <a:chOff x="9526102" y="3171788"/>
            <a:chExt cx="1502980" cy="2021274"/>
          </a:xfrm>
        </p:grpSpPr>
        <p:sp>
          <p:nvSpPr>
            <p:cNvPr id="22" name="四角形: 角を丸くする 21">
              <a:extLst>
                <a:ext uri="{FF2B5EF4-FFF2-40B4-BE49-F238E27FC236}">
                  <a16:creationId xmlns:a16="http://schemas.microsoft.com/office/drawing/2014/main" id="{7420D3E5-62FB-522C-43BA-DBEC945B06BC}"/>
                </a:ext>
              </a:extLst>
            </p:cNvPr>
            <p:cNvSpPr/>
            <p:nvPr/>
          </p:nvSpPr>
          <p:spPr>
            <a:xfrm>
              <a:off x="9526102" y="3171788"/>
              <a:ext cx="1502980" cy="1451205"/>
            </a:xfrm>
            <a:prstGeom prst="roundRect">
              <a:avLst>
                <a:gd name="adj" fmla="val 14218"/>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n>
                    <a:solidFill>
                      <a:schemeClr val="accent5"/>
                    </a:solidFill>
                  </a:ln>
                  <a:solidFill>
                    <a:schemeClr val="accent5"/>
                  </a:solidFill>
                  <a:latin typeface="UD デジタル 教科書体 NP-R" panose="02020400000000000000" pitchFamily="18" charset="-128"/>
                  <a:ea typeface="UD デジタル 教科書体 NP-R" panose="02020400000000000000" pitchFamily="18" charset="-128"/>
                </a:rPr>
                <a:t>機能担当</a:t>
              </a:r>
            </a:p>
          </p:txBody>
        </p:sp>
        <p:sp>
          <p:nvSpPr>
            <p:cNvPr id="27" name="テキスト ボックス 26">
              <a:extLst>
                <a:ext uri="{FF2B5EF4-FFF2-40B4-BE49-F238E27FC236}">
                  <a16:creationId xmlns:a16="http://schemas.microsoft.com/office/drawing/2014/main" id="{F63C19BA-60D3-6939-24A5-AA454181608C}"/>
                </a:ext>
              </a:extLst>
            </p:cNvPr>
            <p:cNvSpPr txBox="1"/>
            <p:nvPr/>
          </p:nvSpPr>
          <p:spPr>
            <a:xfrm>
              <a:off x="9880780" y="4731397"/>
              <a:ext cx="822041" cy="461665"/>
            </a:xfrm>
            <a:prstGeom prst="rect">
              <a:avLst/>
            </a:prstGeom>
            <a:noFill/>
          </p:spPr>
          <p:txBody>
            <a:bodyPr wrap="square" rtlCol="0">
              <a:spAutoFit/>
            </a:bodyPr>
            <a:lstStyle/>
            <a:p>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座間</a:t>
              </a:r>
            </a:p>
          </p:txBody>
        </p:sp>
      </p:grpSp>
      <p:sp>
        <p:nvSpPr>
          <p:cNvPr id="28" name="テキスト ボックス 27">
            <a:extLst>
              <a:ext uri="{FF2B5EF4-FFF2-40B4-BE49-F238E27FC236}">
                <a16:creationId xmlns:a16="http://schemas.microsoft.com/office/drawing/2014/main" id="{CEFCE491-7387-FA1E-C34A-9457F011DD6D}"/>
              </a:ext>
            </a:extLst>
          </p:cNvPr>
          <p:cNvSpPr txBox="1"/>
          <p:nvPr/>
        </p:nvSpPr>
        <p:spPr>
          <a:xfrm>
            <a:off x="2875935" y="5537674"/>
            <a:ext cx="7551173" cy="646331"/>
          </a:xfrm>
          <a:prstGeom prst="rect">
            <a:avLst/>
          </a:prstGeom>
          <a:noFill/>
        </p:spPr>
        <p:txBody>
          <a:bodyPr wrap="square" rtlCol="0">
            <a:spAutoFit/>
          </a:bodyPr>
          <a:lstStyle/>
          <a:p>
            <a:pPr algn="ctr"/>
            <a:r>
              <a:rPr kumimoji="1" lang="ja-JP" altLang="en-US"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それぞれがチームを軸にできることを考えて行動。</a:t>
            </a:r>
            <a:br>
              <a:rPr kumimoji="1" lang="ja-JP" altLang="en-US"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br>
            <a:r>
              <a:rPr kumimoji="1" lang="ja-JP" altLang="en-US"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しかし役割にとらわれすぎず、メンバー同士で助け合うこともできた。</a:t>
            </a:r>
          </a:p>
        </p:txBody>
      </p:sp>
      <p:sp>
        <p:nvSpPr>
          <p:cNvPr id="4" name="テキスト ボックス 3">
            <a:extLst>
              <a:ext uri="{FF2B5EF4-FFF2-40B4-BE49-F238E27FC236}">
                <a16:creationId xmlns:a16="http://schemas.microsoft.com/office/drawing/2014/main" id="{8BF9CBD3-730E-F71F-4404-3504BBB2756D}"/>
              </a:ext>
            </a:extLst>
          </p:cNvPr>
          <p:cNvSpPr txBox="1"/>
          <p:nvPr/>
        </p:nvSpPr>
        <p:spPr>
          <a:xfrm>
            <a:off x="98321" y="142793"/>
            <a:ext cx="3615263" cy="461665"/>
          </a:xfrm>
          <a:prstGeom prst="rect">
            <a:avLst/>
          </a:prstGeom>
          <a:noFill/>
        </p:spPr>
        <p:txBody>
          <a:bodyPr wrap="square" rtlCol="0">
            <a:spAutoFit/>
          </a:bodyPr>
          <a:lstStyle/>
          <a:p>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研修成果　</a:t>
            </a:r>
            <a:r>
              <a:rPr kumimoji="1" lang="en-US" altLang="ja-JP"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チーム力</a:t>
            </a:r>
            <a:r>
              <a:rPr kumimoji="1" lang="en-US" altLang="ja-JP"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endPar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Tree>
    <p:extLst>
      <p:ext uri="{BB962C8B-B14F-4D97-AF65-F5344CB8AC3E}">
        <p14:creationId xmlns:p14="http://schemas.microsoft.com/office/powerpoint/2010/main" val="33847350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5"/>
                                        </p:tgtEl>
                                      </p:cBhvr>
                                    </p:animEffect>
                                    <p:animScale>
                                      <p:cBhvr>
                                        <p:cTn id="11" dur="250" autoRev="1" fill="hold"/>
                                        <p:tgtEl>
                                          <p:spTgt spid="5"/>
                                        </p:tgtEl>
                                      </p:cBhvr>
                                      <p:by x="105000" y="105000"/>
                                    </p:animScale>
                                  </p:childTnLst>
                                </p:cTn>
                              </p:par>
                            </p:childTnLst>
                          </p:cTn>
                        </p:par>
                        <p:par>
                          <p:cTn id="12" fill="hold">
                            <p:stCondLst>
                              <p:cond delay="1000"/>
                            </p:stCondLst>
                            <p:childTnLst>
                              <p:par>
                                <p:cTn id="13" presetID="26" presetClass="emph" presetSubtype="0" fill="hold" nodeType="afterEffect">
                                  <p:stCondLst>
                                    <p:cond delay="0"/>
                                  </p:stCondLst>
                                  <p:childTnLst>
                                    <p:animEffect transition="out" filter="fade">
                                      <p:cBhvr>
                                        <p:cTn id="14" dur="500" tmFilter="0, 0; .2, .5; .8, .5; 1, 0"/>
                                        <p:tgtEl>
                                          <p:spTgt spid="6"/>
                                        </p:tgtEl>
                                      </p:cBhvr>
                                    </p:animEffect>
                                    <p:animScale>
                                      <p:cBhvr>
                                        <p:cTn id="15" dur="250" autoRev="1" fill="hold"/>
                                        <p:tgtEl>
                                          <p:spTgt spid="6"/>
                                        </p:tgtEl>
                                      </p:cBhvr>
                                      <p:by x="105000" y="105000"/>
                                    </p:animScale>
                                  </p:childTnLst>
                                </p:cTn>
                              </p:par>
                            </p:childTnLst>
                          </p:cTn>
                        </p:par>
                        <p:par>
                          <p:cTn id="16" fill="hold">
                            <p:stCondLst>
                              <p:cond delay="1500"/>
                            </p:stCondLst>
                            <p:childTnLst>
                              <p:par>
                                <p:cTn id="17" presetID="26" presetClass="emph" presetSubtype="0" fill="hold" nodeType="afterEffect">
                                  <p:stCondLst>
                                    <p:cond delay="0"/>
                                  </p:stCondLst>
                                  <p:childTnLst>
                                    <p:animEffect transition="out" filter="fade">
                                      <p:cBhvr>
                                        <p:cTn id="18" dur="500" tmFilter="0, 0; .2, .5; .8, .5; 1, 0"/>
                                        <p:tgtEl>
                                          <p:spTgt spid="7"/>
                                        </p:tgtEl>
                                      </p:cBhvr>
                                    </p:animEffect>
                                    <p:animScale>
                                      <p:cBhvr>
                                        <p:cTn id="19" dur="250" autoRev="1" fill="hold"/>
                                        <p:tgtEl>
                                          <p:spTgt spid="7"/>
                                        </p:tgtEl>
                                      </p:cBhvr>
                                      <p:by x="105000" y="105000"/>
                                    </p:animScale>
                                  </p:childTnLst>
                                </p:cTn>
                              </p:par>
                            </p:childTnLst>
                          </p:cTn>
                        </p:par>
                        <p:par>
                          <p:cTn id="20" fill="hold">
                            <p:stCondLst>
                              <p:cond delay="2000"/>
                            </p:stCondLst>
                            <p:childTnLst>
                              <p:par>
                                <p:cTn id="21" presetID="26" presetClass="emph" presetSubtype="0" fill="hold" nodeType="afterEffect">
                                  <p:stCondLst>
                                    <p:cond delay="0"/>
                                  </p:stCondLst>
                                  <p:childTnLst>
                                    <p:animEffect transition="out" filter="fade">
                                      <p:cBhvr>
                                        <p:cTn id="22" dur="500" tmFilter="0, 0; .2, .5; .8, .5; 1, 0"/>
                                        <p:tgtEl>
                                          <p:spTgt spid="11"/>
                                        </p:tgtEl>
                                      </p:cBhvr>
                                    </p:animEffect>
                                    <p:animScale>
                                      <p:cBhvr>
                                        <p:cTn id="23"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AF5B89C-BE04-2EBA-E3F1-A8FE724DDF53}"/>
              </a:ext>
            </a:extLst>
          </p:cNvPr>
          <p:cNvSpPr/>
          <p:nvPr/>
        </p:nvSpPr>
        <p:spPr>
          <a:xfrm>
            <a:off x="0" y="1"/>
            <a:ext cx="12192000" cy="698089"/>
          </a:xfrm>
          <a:prstGeom prst="rect">
            <a:avLst/>
          </a:prstGeom>
          <a:solidFill>
            <a:srgbClr val="E9E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2F7BF79-AFC0-CE83-C229-A90EEA59C5DA}"/>
              </a:ext>
            </a:extLst>
          </p:cNvPr>
          <p:cNvSpPr/>
          <p:nvPr/>
        </p:nvSpPr>
        <p:spPr>
          <a:xfrm>
            <a:off x="373626" y="1056742"/>
            <a:ext cx="11454580" cy="5471877"/>
          </a:xfrm>
          <a:prstGeom prst="roundRect">
            <a:avLst>
              <a:gd name="adj" fmla="val 6622"/>
            </a:avLst>
          </a:prstGeom>
          <a:noFill/>
          <a:ln w="38100">
            <a:solidFill>
              <a:srgbClr val="7DE3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8E05ECD9-1BBC-F69E-5305-DEE2A6C0603D}"/>
              </a:ext>
            </a:extLst>
          </p:cNvPr>
          <p:cNvSpPr/>
          <p:nvPr/>
        </p:nvSpPr>
        <p:spPr>
          <a:xfrm>
            <a:off x="373626" y="1056742"/>
            <a:ext cx="983226" cy="5471877"/>
          </a:xfrm>
          <a:prstGeom prst="roundRect">
            <a:avLst>
              <a:gd name="adj" fmla="val 38622"/>
            </a:avLst>
          </a:prstGeom>
          <a:solidFill>
            <a:srgbClr val="7DE3A1"/>
          </a:solidFill>
          <a:ln w="38100">
            <a:solidFill>
              <a:srgbClr val="7DE3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DA30DCC0-DAD6-9D70-E868-B465F01888AD}"/>
              </a:ext>
            </a:extLst>
          </p:cNvPr>
          <p:cNvSpPr/>
          <p:nvPr/>
        </p:nvSpPr>
        <p:spPr>
          <a:xfrm>
            <a:off x="983225" y="1056742"/>
            <a:ext cx="491613" cy="5471877"/>
          </a:xfrm>
          <a:prstGeom prst="rect">
            <a:avLst/>
          </a:prstGeom>
          <a:solidFill>
            <a:srgbClr val="7DE3A1"/>
          </a:solidFill>
          <a:ln>
            <a:solidFill>
              <a:srgbClr val="7DE3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B137790F-0489-B7AB-9660-F04C026BC047}"/>
              </a:ext>
            </a:extLst>
          </p:cNvPr>
          <p:cNvSpPr txBox="1"/>
          <p:nvPr/>
        </p:nvSpPr>
        <p:spPr>
          <a:xfrm>
            <a:off x="560437" y="2392296"/>
            <a:ext cx="845575" cy="2800767"/>
          </a:xfrm>
          <a:prstGeom prst="rect">
            <a:avLst/>
          </a:prstGeom>
          <a:noFill/>
        </p:spPr>
        <p:txBody>
          <a:bodyPr wrap="square" rtlCol="0">
            <a:spAutoFit/>
          </a:bodyPr>
          <a:lstStyle/>
          <a:p>
            <a:r>
              <a:rPr kumimoji="1" lang="ja-JP" altLang="en-US" sz="4400" dirty="0">
                <a:ln>
                  <a:solidFill>
                    <a:schemeClr val="bg1"/>
                  </a:solidFill>
                </a:ln>
                <a:solidFill>
                  <a:schemeClr val="bg1"/>
                </a:solidFill>
                <a:latin typeface="UD デジタル 教科書体 NP-R" panose="02020400000000000000" pitchFamily="18" charset="-128"/>
                <a:ea typeface="UD デジタル 教科書体 NP-R" panose="02020400000000000000" pitchFamily="18" charset="-128"/>
              </a:rPr>
              <a:t>チ｜ム力</a:t>
            </a:r>
          </a:p>
        </p:txBody>
      </p:sp>
      <p:sp>
        <p:nvSpPr>
          <p:cNvPr id="5" name="フローチャート: 結合子 4">
            <a:extLst>
              <a:ext uri="{FF2B5EF4-FFF2-40B4-BE49-F238E27FC236}">
                <a16:creationId xmlns:a16="http://schemas.microsoft.com/office/drawing/2014/main" id="{8CCC8AAE-5517-6CF1-AB31-27BF7CB7E670}"/>
              </a:ext>
            </a:extLst>
          </p:cNvPr>
          <p:cNvSpPr/>
          <p:nvPr/>
        </p:nvSpPr>
        <p:spPr>
          <a:xfrm>
            <a:off x="1745041" y="1445028"/>
            <a:ext cx="1274324" cy="1249360"/>
          </a:xfrm>
          <a:prstGeom prst="flowChartConnector">
            <a:avLst/>
          </a:prstGeom>
          <a:noFill/>
          <a:ln w="571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A3986CB-FDF2-840F-3D01-EB702A00B1A6}"/>
              </a:ext>
            </a:extLst>
          </p:cNvPr>
          <p:cNvSpPr txBox="1"/>
          <p:nvPr/>
        </p:nvSpPr>
        <p:spPr>
          <a:xfrm>
            <a:off x="1860441" y="1561876"/>
            <a:ext cx="1326441" cy="1015663"/>
          </a:xfrm>
          <a:prstGeom prst="rect">
            <a:avLst/>
          </a:prstGeom>
          <a:noFill/>
        </p:spPr>
        <p:txBody>
          <a:bodyPr wrap="square" rtlCol="0">
            <a:spAutoFit/>
          </a:bodyPr>
          <a:lstStyle/>
          <a:p>
            <a:r>
              <a:rPr kumimoji="1" lang="en-US" altLang="ja-JP" sz="6000" dirty="0">
                <a:solidFill>
                  <a:srgbClr val="002060"/>
                </a:solidFill>
              </a:rPr>
              <a:t>02.</a:t>
            </a:r>
            <a:endParaRPr kumimoji="1" lang="ja-JP" altLang="en-US" sz="6000" dirty="0">
              <a:solidFill>
                <a:srgbClr val="002060"/>
              </a:solidFill>
            </a:endParaRPr>
          </a:p>
        </p:txBody>
      </p:sp>
      <p:sp>
        <p:nvSpPr>
          <p:cNvPr id="7" name="フローチャート: 結合子 6">
            <a:extLst>
              <a:ext uri="{FF2B5EF4-FFF2-40B4-BE49-F238E27FC236}">
                <a16:creationId xmlns:a16="http://schemas.microsoft.com/office/drawing/2014/main" id="{7A20FED4-372A-D078-2145-11FD27F5CC68}"/>
              </a:ext>
            </a:extLst>
          </p:cNvPr>
          <p:cNvSpPr/>
          <p:nvPr/>
        </p:nvSpPr>
        <p:spPr>
          <a:xfrm>
            <a:off x="1828800" y="1469269"/>
            <a:ext cx="1274324" cy="1249360"/>
          </a:xfrm>
          <a:prstGeom prst="flowChartConnector">
            <a:avLst/>
          </a:prstGeom>
          <a:noFill/>
          <a:ln w="63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A473DC8A-D2A3-4AEE-DDC4-C7DD43C2F7DE}"/>
              </a:ext>
            </a:extLst>
          </p:cNvPr>
          <p:cNvSpPr txBox="1"/>
          <p:nvPr/>
        </p:nvSpPr>
        <p:spPr>
          <a:xfrm>
            <a:off x="3346839" y="1615198"/>
            <a:ext cx="7720554" cy="954107"/>
          </a:xfrm>
          <a:prstGeom prst="rect">
            <a:avLst/>
          </a:prstGeom>
          <a:noFill/>
        </p:spPr>
        <p:txBody>
          <a:bodyPr wrap="square">
            <a:spAutoFit/>
          </a:bodyPr>
          <a:lstStyle/>
          <a:p>
            <a:pPr marL="0" indent="0">
              <a:buNone/>
            </a:pPr>
            <a:r>
              <a:rPr lang="ja-JP" altLang="en-US" sz="3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情報共有方法の改善</a:t>
            </a:r>
            <a:endParaRPr lang="en-US" altLang="ja-JP" sz="3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a:p>
            <a:pPr marL="0" indent="0">
              <a:buNone/>
            </a:pPr>
            <a:r>
              <a:rPr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r>
              <a:rPr lang="en-US" altLang="ja-JP"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Google </a:t>
            </a:r>
            <a:r>
              <a:rPr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ドキュメントとスプレッドシートの活用）</a:t>
            </a:r>
            <a:endParaRPr lang="en-US" altLang="ja-JP"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13" name="テキスト ボックス 12">
            <a:extLst>
              <a:ext uri="{FF2B5EF4-FFF2-40B4-BE49-F238E27FC236}">
                <a16:creationId xmlns:a16="http://schemas.microsoft.com/office/drawing/2014/main" id="{56665BB9-1B7C-B9A3-C047-CF5F755958DE}"/>
              </a:ext>
            </a:extLst>
          </p:cNvPr>
          <p:cNvSpPr txBox="1"/>
          <p:nvPr/>
        </p:nvSpPr>
        <p:spPr>
          <a:xfrm>
            <a:off x="3019365" y="5612751"/>
            <a:ext cx="7000693" cy="646331"/>
          </a:xfrm>
          <a:prstGeom prst="rect">
            <a:avLst/>
          </a:prstGeom>
          <a:noFill/>
        </p:spPr>
        <p:txBody>
          <a:bodyPr wrap="square" rtlCol="0">
            <a:spAutoFit/>
          </a:bodyPr>
          <a:lstStyle/>
          <a:p>
            <a:pPr algn="ctr"/>
            <a:r>
              <a:rPr lang="ja-JP" altLang="en-US" dirty="0">
                <a:ln>
                  <a:solidFill>
                    <a:srgbClr val="001746"/>
                  </a:solidFill>
                </a:ln>
                <a:solidFill>
                  <a:srgbClr val="001746"/>
                </a:solidFill>
                <a:latin typeface="UD デジタル 教科書体 NK-R" panose="02020400000000000000" pitchFamily="18" charset="-128"/>
                <a:ea typeface="UD デジタル 教科書体 NK-R" panose="02020400000000000000" pitchFamily="18" charset="-128"/>
              </a:rPr>
              <a:t>議論をしながら一人しか進捗を見られない、口頭のみでの情報共有</a:t>
            </a:r>
            <a:br>
              <a:rPr lang="ja-JP" altLang="en-US" dirty="0">
                <a:ln>
                  <a:solidFill>
                    <a:srgbClr val="001746"/>
                  </a:solidFill>
                </a:ln>
                <a:solidFill>
                  <a:srgbClr val="001746"/>
                </a:solidFill>
                <a:latin typeface="UD デジタル 教科書体 NK-R" panose="02020400000000000000" pitchFamily="18" charset="-128"/>
                <a:ea typeface="UD デジタル 教科書体 NK-R" panose="02020400000000000000" pitchFamily="18" charset="-128"/>
              </a:rPr>
            </a:br>
            <a:r>
              <a:rPr lang="ja-JP" altLang="en-US" dirty="0">
                <a:ln>
                  <a:solidFill>
                    <a:srgbClr val="001746"/>
                  </a:solidFill>
                </a:ln>
                <a:solidFill>
                  <a:srgbClr val="001746"/>
                </a:solidFill>
                <a:latin typeface="UD デジタル 教科書体 NK-R" panose="02020400000000000000" pitchFamily="18" charset="-128"/>
                <a:ea typeface="UD デジタル 教科書体 NK-R" panose="02020400000000000000" pitchFamily="18" charset="-128"/>
              </a:rPr>
              <a:t>→認識のズレ</a:t>
            </a:r>
            <a:endParaRPr kumimoji="1" lang="en-US" altLang="ja-JP" dirty="0">
              <a:ln>
                <a:solidFill>
                  <a:srgbClr val="001746"/>
                </a:solidFill>
              </a:ln>
              <a:solidFill>
                <a:srgbClr val="001746"/>
              </a:solidFill>
              <a:latin typeface="UD デジタル 教科書体 NK-R" panose="02020400000000000000" pitchFamily="18" charset="-128"/>
              <a:ea typeface="UD デジタル 教科書体 NK-R" panose="02020400000000000000" pitchFamily="18" charset="-128"/>
            </a:endParaRPr>
          </a:p>
        </p:txBody>
      </p:sp>
      <p:sp>
        <p:nvSpPr>
          <p:cNvPr id="11" name="テキスト ボックス 10">
            <a:extLst>
              <a:ext uri="{FF2B5EF4-FFF2-40B4-BE49-F238E27FC236}">
                <a16:creationId xmlns:a16="http://schemas.microsoft.com/office/drawing/2014/main" id="{DDC7D731-36A1-2A6D-4D71-984518051B97}"/>
              </a:ext>
            </a:extLst>
          </p:cNvPr>
          <p:cNvSpPr txBox="1"/>
          <p:nvPr/>
        </p:nvSpPr>
        <p:spPr>
          <a:xfrm>
            <a:off x="98321" y="142793"/>
            <a:ext cx="3615263" cy="461665"/>
          </a:xfrm>
          <a:prstGeom prst="rect">
            <a:avLst/>
          </a:prstGeom>
          <a:noFill/>
        </p:spPr>
        <p:txBody>
          <a:bodyPr wrap="square" rtlCol="0">
            <a:spAutoFit/>
          </a:bodyPr>
          <a:lstStyle/>
          <a:p>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研修成果　</a:t>
            </a:r>
            <a:r>
              <a:rPr kumimoji="1" lang="en-US" altLang="ja-JP"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チーム力</a:t>
            </a:r>
            <a:r>
              <a:rPr kumimoji="1" lang="en-US" altLang="ja-JP"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endPar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grpSp>
        <p:nvGrpSpPr>
          <p:cNvPr id="23" name="グループ化 22">
            <a:extLst>
              <a:ext uri="{FF2B5EF4-FFF2-40B4-BE49-F238E27FC236}">
                <a16:creationId xmlns:a16="http://schemas.microsoft.com/office/drawing/2014/main" id="{BF30EE1A-A225-74AD-ED2B-E81BADB81E3C}"/>
              </a:ext>
            </a:extLst>
          </p:cNvPr>
          <p:cNvGrpSpPr/>
          <p:nvPr/>
        </p:nvGrpSpPr>
        <p:grpSpPr>
          <a:xfrm>
            <a:off x="3340706" y="3027008"/>
            <a:ext cx="2396793" cy="2253536"/>
            <a:chOff x="3340706" y="3027008"/>
            <a:chExt cx="2396793" cy="2253536"/>
          </a:xfrm>
        </p:grpSpPr>
        <p:sp>
          <p:nvSpPr>
            <p:cNvPr id="18" name="四角形: 角を丸くする 17">
              <a:extLst>
                <a:ext uri="{FF2B5EF4-FFF2-40B4-BE49-F238E27FC236}">
                  <a16:creationId xmlns:a16="http://schemas.microsoft.com/office/drawing/2014/main" id="{6300CD2D-4DEA-53AC-CE0B-CC6DAA7C2AC0}"/>
                </a:ext>
              </a:extLst>
            </p:cNvPr>
            <p:cNvSpPr/>
            <p:nvPr/>
          </p:nvSpPr>
          <p:spPr>
            <a:xfrm>
              <a:off x="3340706" y="3027008"/>
              <a:ext cx="2396793" cy="2253536"/>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descr="テキスト, アイコン&#10;&#10;自動的に生成された説明">
              <a:extLst>
                <a:ext uri="{FF2B5EF4-FFF2-40B4-BE49-F238E27FC236}">
                  <a16:creationId xmlns:a16="http://schemas.microsoft.com/office/drawing/2014/main" id="{37D3B5F5-ED4A-F58B-9466-002117CA80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1113" y="3324023"/>
              <a:ext cx="1961410" cy="1733843"/>
            </a:xfrm>
            <a:prstGeom prst="rect">
              <a:avLst/>
            </a:prstGeom>
          </p:spPr>
        </p:pic>
      </p:grpSp>
      <p:grpSp>
        <p:nvGrpSpPr>
          <p:cNvPr id="24" name="グループ化 23">
            <a:extLst>
              <a:ext uri="{FF2B5EF4-FFF2-40B4-BE49-F238E27FC236}">
                <a16:creationId xmlns:a16="http://schemas.microsoft.com/office/drawing/2014/main" id="{43E283F7-ADCD-35BD-2E74-162C1C3283EC}"/>
              </a:ext>
            </a:extLst>
          </p:cNvPr>
          <p:cNvGrpSpPr/>
          <p:nvPr/>
        </p:nvGrpSpPr>
        <p:grpSpPr>
          <a:xfrm>
            <a:off x="7254922" y="3055382"/>
            <a:ext cx="2396793" cy="2253536"/>
            <a:chOff x="7254922" y="3055382"/>
            <a:chExt cx="2396793" cy="2253536"/>
          </a:xfrm>
        </p:grpSpPr>
        <p:sp>
          <p:nvSpPr>
            <p:cNvPr id="19" name="四角形: 角を丸くする 18">
              <a:extLst>
                <a:ext uri="{FF2B5EF4-FFF2-40B4-BE49-F238E27FC236}">
                  <a16:creationId xmlns:a16="http://schemas.microsoft.com/office/drawing/2014/main" id="{B0E1209B-2209-BD60-4551-00AAA906FBF7}"/>
                </a:ext>
              </a:extLst>
            </p:cNvPr>
            <p:cNvSpPr/>
            <p:nvPr/>
          </p:nvSpPr>
          <p:spPr>
            <a:xfrm>
              <a:off x="7254922" y="3055382"/>
              <a:ext cx="2396793" cy="2253536"/>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descr="文字が書かれている&#10;&#10;中程度の精度で自動的に生成された説明">
              <a:extLst>
                <a:ext uri="{FF2B5EF4-FFF2-40B4-BE49-F238E27FC236}">
                  <a16:creationId xmlns:a16="http://schemas.microsoft.com/office/drawing/2014/main" id="{0D3288F3-90C6-D96A-0023-0F659637E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4659" y="3306433"/>
              <a:ext cx="1877317" cy="1751433"/>
            </a:xfrm>
            <a:prstGeom prst="rect">
              <a:avLst/>
            </a:prstGeom>
          </p:spPr>
        </p:pic>
      </p:grpSp>
    </p:spTree>
    <p:extLst>
      <p:ext uri="{BB962C8B-B14F-4D97-AF65-F5344CB8AC3E}">
        <p14:creationId xmlns:p14="http://schemas.microsoft.com/office/powerpoint/2010/main" val="408052688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xit" presetSubtype="0" fill="hold" nodeType="clickEffect">
                                  <p:stCondLst>
                                    <p:cond delay="0"/>
                                  </p:stCondLst>
                                  <p:childTnLst>
                                    <p:animEffect transition="out" filter="fade">
                                      <p:cBhvr>
                                        <p:cTn id="6" dur="2000"/>
                                        <p:tgtEl>
                                          <p:spTgt spid="23"/>
                                        </p:tgtEl>
                                      </p:cBhvr>
                                    </p:animEffect>
                                    <p:anim calcmode="lin" valueType="num">
                                      <p:cBhvr>
                                        <p:cTn id="7" dur="2000"/>
                                        <p:tgtEl>
                                          <p:spTgt spid="2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2000"/>
                                        <p:tgtEl>
                                          <p:spTgt spid="23"/>
                                        </p:tgtEl>
                                        <p:attrNameLst>
                                          <p:attrName>ppt_h</p:attrName>
                                        </p:attrNameLst>
                                      </p:cBhvr>
                                      <p:tavLst>
                                        <p:tav tm="0">
                                          <p:val>
                                            <p:strVal val="ppt_h"/>
                                          </p:val>
                                        </p:tav>
                                        <p:tav tm="100000">
                                          <p:val>
                                            <p:strVal val="ppt_h"/>
                                          </p:val>
                                        </p:tav>
                                      </p:tavLst>
                                    </p:anim>
                                    <p:set>
                                      <p:cBhvr>
                                        <p:cTn id="9" dur="1" fill="hold">
                                          <p:stCondLst>
                                            <p:cond delay="1999"/>
                                          </p:stCondLst>
                                        </p:cTn>
                                        <p:tgtEl>
                                          <p:spTgt spid="23"/>
                                        </p:tgtEl>
                                        <p:attrNameLst>
                                          <p:attrName>style.visibility</p:attrName>
                                        </p:attrNameLst>
                                      </p:cBhvr>
                                      <p:to>
                                        <p:strVal val="hidden"/>
                                      </p:to>
                                    </p:set>
                                  </p:childTnLst>
                                </p:cTn>
                              </p:par>
                              <p:par>
                                <p:cTn id="10" presetID="45" presetClass="exit" presetSubtype="0" fill="hold" nodeType="withEffect">
                                  <p:stCondLst>
                                    <p:cond delay="0"/>
                                  </p:stCondLst>
                                  <p:childTnLst>
                                    <p:animEffect transition="out" filter="fade">
                                      <p:cBhvr>
                                        <p:cTn id="11" dur="2000"/>
                                        <p:tgtEl>
                                          <p:spTgt spid="24"/>
                                        </p:tgtEl>
                                      </p:cBhvr>
                                    </p:animEffect>
                                    <p:anim calcmode="lin" valueType="num">
                                      <p:cBhvr>
                                        <p:cTn id="12" dur="2000"/>
                                        <p:tgtEl>
                                          <p:spTgt spid="2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 dur="2000"/>
                                        <p:tgtEl>
                                          <p:spTgt spid="24"/>
                                        </p:tgtEl>
                                        <p:attrNameLst>
                                          <p:attrName>ppt_h</p:attrName>
                                        </p:attrNameLst>
                                      </p:cBhvr>
                                      <p:tavLst>
                                        <p:tav tm="0">
                                          <p:val>
                                            <p:strVal val="ppt_h"/>
                                          </p:val>
                                        </p:tav>
                                        <p:tav tm="100000">
                                          <p:val>
                                            <p:strVal val="ppt_h"/>
                                          </p:val>
                                        </p:tav>
                                      </p:tavLst>
                                    </p:anim>
                                    <p:set>
                                      <p:cBhvr>
                                        <p:cTn id="14" dur="1" fill="hold">
                                          <p:stCondLst>
                                            <p:cond delay="19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AF5B89C-BE04-2EBA-E3F1-A8FE724DDF53}"/>
              </a:ext>
            </a:extLst>
          </p:cNvPr>
          <p:cNvSpPr/>
          <p:nvPr/>
        </p:nvSpPr>
        <p:spPr>
          <a:xfrm>
            <a:off x="0" y="1"/>
            <a:ext cx="12192000" cy="698089"/>
          </a:xfrm>
          <a:prstGeom prst="rect">
            <a:avLst/>
          </a:prstGeom>
          <a:solidFill>
            <a:srgbClr val="E9E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2F7BF79-AFC0-CE83-C229-A90EEA59C5DA}"/>
              </a:ext>
            </a:extLst>
          </p:cNvPr>
          <p:cNvSpPr/>
          <p:nvPr/>
        </p:nvSpPr>
        <p:spPr>
          <a:xfrm>
            <a:off x="373626" y="1056742"/>
            <a:ext cx="11454580" cy="5471877"/>
          </a:xfrm>
          <a:prstGeom prst="roundRect">
            <a:avLst>
              <a:gd name="adj" fmla="val 6622"/>
            </a:avLst>
          </a:prstGeom>
          <a:noFill/>
          <a:ln w="38100">
            <a:solidFill>
              <a:srgbClr val="7DE3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8E05ECD9-1BBC-F69E-5305-DEE2A6C0603D}"/>
              </a:ext>
            </a:extLst>
          </p:cNvPr>
          <p:cNvSpPr/>
          <p:nvPr/>
        </p:nvSpPr>
        <p:spPr>
          <a:xfrm>
            <a:off x="373626" y="1056742"/>
            <a:ext cx="983226" cy="5471877"/>
          </a:xfrm>
          <a:prstGeom prst="roundRect">
            <a:avLst>
              <a:gd name="adj" fmla="val 38622"/>
            </a:avLst>
          </a:prstGeom>
          <a:solidFill>
            <a:srgbClr val="7DE3A1"/>
          </a:solidFill>
          <a:ln w="38100">
            <a:solidFill>
              <a:srgbClr val="7DE3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DA30DCC0-DAD6-9D70-E868-B465F01888AD}"/>
              </a:ext>
            </a:extLst>
          </p:cNvPr>
          <p:cNvSpPr/>
          <p:nvPr/>
        </p:nvSpPr>
        <p:spPr>
          <a:xfrm>
            <a:off x="983225" y="1056742"/>
            <a:ext cx="491613" cy="5471877"/>
          </a:xfrm>
          <a:prstGeom prst="rect">
            <a:avLst/>
          </a:prstGeom>
          <a:solidFill>
            <a:srgbClr val="7DE3A1"/>
          </a:solidFill>
          <a:ln>
            <a:solidFill>
              <a:srgbClr val="7DE3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B137790F-0489-B7AB-9660-F04C026BC047}"/>
              </a:ext>
            </a:extLst>
          </p:cNvPr>
          <p:cNvSpPr txBox="1"/>
          <p:nvPr/>
        </p:nvSpPr>
        <p:spPr>
          <a:xfrm>
            <a:off x="560437" y="2392296"/>
            <a:ext cx="845575" cy="2800767"/>
          </a:xfrm>
          <a:prstGeom prst="rect">
            <a:avLst/>
          </a:prstGeom>
          <a:noFill/>
        </p:spPr>
        <p:txBody>
          <a:bodyPr wrap="square" rtlCol="0">
            <a:spAutoFit/>
          </a:bodyPr>
          <a:lstStyle/>
          <a:p>
            <a:r>
              <a:rPr kumimoji="1" lang="ja-JP" altLang="en-US" sz="4400" dirty="0">
                <a:ln>
                  <a:solidFill>
                    <a:schemeClr val="bg1"/>
                  </a:solidFill>
                </a:ln>
                <a:solidFill>
                  <a:schemeClr val="bg1"/>
                </a:solidFill>
                <a:latin typeface="UD デジタル 教科書体 NP-R" panose="02020400000000000000" pitchFamily="18" charset="-128"/>
                <a:ea typeface="UD デジタル 教科書体 NP-R" panose="02020400000000000000" pitchFamily="18" charset="-128"/>
              </a:rPr>
              <a:t>チ｜ム力</a:t>
            </a:r>
          </a:p>
        </p:txBody>
      </p:sp>
      <p:sp>
        <p:nvSpPr>
          <p:cNvPr id="5" name="フローチャート: 結合子 4">
            <a:extLst>
              <a:ext uri="{FF2B5EF4-FFF2-40B4-BE49-F238E27FC236}">
                <a16:creationId xmlns:a16="http://schemas.microsoft.com/office/drawing/2014/main" id="{8CCC8AAE-5517-6CF1-AB31-27BF7CB7E670}"/>
              </a:ext>
            </a:extLst>
          </p:cNvPr>
          <p:cNvSpPr/>
          <p:nvPr/>
        </p:nvSpPr>
        <p:spPr>
          <a:xfrm>
            <a:off x="1745041" y="1445028"/>
            <a:ext cx="1274324" cy="1249360"/>
          </a:xfrm>
          <a:prstGeom prst="flowChartConnector">
            <a:avLst/>
          </a:prstGeom>
          <a:noFill/>
          <a:ln w="571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A3986CB-FDF2-840F-3D01-EB702A00B1A6}"/>
              </a:ext>
            </a:extLst>
          </p:cNvPr>
          <p:cNvSpPr txBox="1"/>
          <p:nvPr/>
        </p:nvSpPr>
        <p:spPr>
          <a:xfrm>
            <a:off x="1860441" y="1561876"/>
            <a:ext cx="1326441" cy="1015663"/>
          </a:xfrm>
          <a:prstGeom prst="rect">
            <a:avLst/>
          </a:prstGeom>
          <a:noFill/>
        </p:spPr>
        <p:txBody>
          <a:bodyPr wrap="square" rtlCol="0">
            <a:spAutoFit/>
          </a:bodyPr>
          <a:lstStyle/>
          <a:p>
            <a:r>
              <a:rPr kumimoji="1" lang="en-US" altLang="ja-JP" sz="6000" dirty="0">
                <a:solidFill>
                  <a:srgbClr val="002060"/>
                </a:solidFill>
              </a:rPr>
              <a:t>02.</a:t>
            </a:r>
            <a:endParaRPr kumimoji="1" lang="ja-JP" altLang="en-US" sz="6000" dirty="0">
              <a:solidFill>
                <a:srgbClr val="002060"/>
              </a:solidFill>
            </a:endParaRPr>
          </a:p>
        </p:txBody>
      </p:sp>
      <p:sp>
        <p:nvSpPr>
          <p:cNvPr id="7" name="フローチャート: 結合子 6">
            <a:extLst>
              <a:ext uri="{FF2B5EF4-FFF2-40B4-BE49-F238E27FC236}">
                <a16:creationId xmlns:a16="http://schemas.microsoft.com/office/drawing/2014/main" id="{7A20FED4-372A-D078-2145-11FD27F5CC68}"/>
              </a:ext>
            </a:extLst>
          </p:cNvPr>
          <p:cNvSpPr/>
          <p:nvPr/>
        </p:nvSpPr>
        <p:spPr>
          <a:xfrm>
            <a:off x="1828800" y="1469269"/>
            <a:ext cx="1274324" cy="1249360"/>
          </a:xfrm>
          <a:prstGeom prst="flowChartConnector">
            <a:avLst/>
          </a:prstGeom>
          <a:noFill/>
          <a:ln w="63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A473DC8A-D2A3-4AEE-DDC4-C7DD43C2F7DE}"/>
              </a:ext>
            </a:extLst>
          </p:cNvPr>
          <p:cNvSpPr txBox="1"/>
          <p:nvPr/>
        </p:nvSpPr>
        <p:spPr>
          <a:xfrm>
            <a:off x="3346839" y="1615198"/>
            <a:ext cx="7720554" cy="954107"/>
          </a:xfrm>
          <a:prstGeom prst="rect">
            <a:avLst/>
          </a:prstGeom>
          <a:noFill/>
        </p:spPr>
        <p:txBody>
          <a:bodyPr wrap="square">
            <a:spAutoFit/>
          </a:bodyPr>
          <a:lstStyle/>
          <a:p>
            <a:pPr marL="0" indent="0">
              <a:buNone/>
            </a:pPr>
            <a:r>
              <a:rPr lang="ja-JP" altLang="en-US" sz="3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情報共有方法の改善</a:t>
            </a:r>
            <a:endParaRPr lang="en-US" altLang="ja-JP" sz="3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a:p>
            <a:pPr marL="0" indent="0">
              <a:buNone/>
            </a:pPr>
            <a:r>
              <a:rPr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r>
              <a:rPr lang="en-US" altLang="ja-JP"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Google </a:t>
            </a:r>
            <a:r>
              <a:rPr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ドキュメントとスプレッドシートの活用）</a:t>
            </a:r>
            <a:endParaRPr lang="en-US" altLang="ja-JP"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13" name="テキスト ボックス 12">
            <a:extLst>
              <a:ext uri="{FF2B5EF4-FFF2-40B4-BE49-F238E27FC236}">
                <a16:creationId xmlns:a16="http://schemas.microsoft.com/office/drawing/2014/main" id="{56665BB9-1B7C-B9A3-C047-CF5F755958DE}"/>
              </a:ext>
            </a:extLst>
          </p:cNvPr>
          <p:cNvSpPr txBox="1"/>
          <p:nvPr/>
        </p:nvSpPr>
        <p:spPr>
          <a:xfrm>
            <a:off x="3019365" y="5612751"/>
            <a:ext cx="7000693" cy="646331"/>
          </a:xfrm>
          <a:prstGeom prst="rect">
            <a:avLst/>
          </a:prstGeom>
          <a:noFill/>
        </p:spPr>
        <p:txBody>
          <a:bodyPr wrap="square" rtlCol="0">
            <a:spAutoFit/>
          </a:bodyPr>
          <a:lstStyle/>
          <a:p>
            <a:pPr algn="ctr"/>
            <a:r>
              <a:rPr lang="ja-JP" altLang="en-US" dirty="0">
                <a:ln>
                  <a:solidFill>
                    <a:srgbClr val="001746"/>
                  </a:solidFill>
                </a:ln>
                <a:solidFill>
                  <a:srgbClr val="001746"/>
                </a:solidFill>
                <a:latin typeface="UD デジタル 教科書体 NK-R" panose="02020400000000000000" pitchFamily="18" charset="-128"/>
                <a:ea typeface="UD デジタル 教科書体 NK-R" panose="02020400000000000000" pitchFamily="18" charset="-128"/>
              </a:rPr>
              <a:t>議論をしながら一人しか進捗を見られない、口頭のみでの情報共有</a:t>
            </a:r>
            <a:br>
              <a:rPr lang="ja-JP" altLang="en-US" dirty="0">
                <a:ln>
                  <a:solidFill>
                    <a:srgbClr val="001746"/>
                  </a:solidFill>
                </a:ln>
                <a:solidFill>
                  <a:srgbClr val="001746"/>
                </a:solidFill>
                <a:latin typeface="UD デジタル 教科書体 NK-R" panose="02020400000000000000" pitchFamily="18" charset="-128"/>
                <a:ea typeface="UD デジタル 教科書体 NK-R" panose="02020400000000000000" pitchFamily="18" charset="-128"/>
              </a:rPr>
            </a:br>
            <a:r>
              <a:rPr lang="ja-JP" altLang="en-US" dirty="0">
                <a:ln>
                  <a:solidFill>
                    <a:srgbClr val="001746"/>
                  </a:solidFill>
                </a:ln>
                <a:solidFill>
                  <a:srgbClr val="001746"/>
                </a:solidFill>
                <a:latin typeface="UD デジタル 教科書体 NK-R" panose="02020400000000000000" pitchFamily="18" charset="-128"/>
                <a:ea typeface="UD デジタル 教科書体 NK-R" panose="02020400000000000000" pitchFamily="18" charset="-128"/>
              </a:rPr>
              <a:t>→認識のズレ</a:t>
            </a:r>
            <a:endParaRPr kumimoji="1" lang="en-US" altLang="ja-JP" dirty="0">
              <a:ln>
                <a:solidFill>
                  <a:srgbClr val="001746"/>
                </a:solidFill>
              </a:ln>
              <a:solidFill>
                <a:srgbClr val="001746"/>
              </a:solidFill>
              <a:latin typeface="UD デジタル 教科書体 NK-R" panose="02020400000000000000" pitchFamily="18" charset="-128"/>
              <a:ea typeface="UD デジタル 教科書体 NK-R" panose="02020400000000000000" pitchFamily="18" charset="-128"/>
            </a:endParaRPr>
          </a:p>
        </p:txBody>
      </p:sp>
      <p:grpSp>
        <p:nvGrpSpPr>
          <p:cNvPr id="3" name="グループ化 2">
            <a:extLst>
              <a:ext uri="{FF2B5EF4-FFF2-40B4-BE49-F238E27FC236}">
                <a16:creationId xmlns:a16="http://schemas.microsoft.com/office/drawing/2014/main" id="{D4262365-E622-EC63-8224-0D52DA894365}"/>
              </a:ext>
            </a:extLst>
          </p:cNvPr>
          <p:cNvGrpSpPr/>
          <p:nvPr/>
        </p:nvGrpSpPr>
        <p:grpSpPr>
          <a:xfrm>
            <a:off x="3340706" y="3027008"/>
            <a:ext cx="2396793" cy="2253536"/>
            <a:chOff x="3340706" y="3027008"/>
            <a:chExt cx="2396793" cy="2253536"/>
          </a:xfrm>
        </p:grpSpPr>
        <p:sp>
          <p:nvSpPr>
            <p:cNvPr id="18" name="四角形: 角を丸くする 17">
              <a:extLst>
                <a:ext uri="{FF2B5EF4-FFF2-40B4-BE49-F238E27FC236}">
                  <a16:creationId xmlns:a16="http://schemas.microsoft.com/office/drawing/2014/main" id="{6300CD2D-4DEA-53AC-CE0B-CC6DAA7C2AC0}"/>
                </a:ext>
              </a:extLst>
            </p:cNvPr>
            <p:cNvSpPr/>
            <p:nvPr/>
          </p:nvSpPr>
          <p:spPr>
            <a:xfrm>
              <a:off x="3340706" y="3027008"/>
              <a:ext cx="2396793" cy="2253536"/>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descr="アイコン&#10;&#10;自動的に生成された説明">
              <a:extLst>
                <a:ext uri="{FF2B5EF4-FFF2-40B4-BE49-F238E27FC236}">
                  <a16:creationId xmlns:a16="http://schemas.microsoft.com/office/drawing/2014/main" id="{CDD5EFE0-E19B-DB9A-2CC2-F0DAE6C0B99D}"/>
                </a:ext>
              </a:extLst>
            </p:cNvPr>
            <p:cNvPicPr>
              <a:picLocks noChangeAspect="1"/>
            </p:cNvPicPr>
            <p:nvPr/>
          </p:nvPicPr>
          <p:blipFill rotWithShape="1">
            <a:blip r:embed="rId3">
              <a:extLst>
                <a:ext uri="{28A0092B-C50C-407E-A947-70E740481C1C}">
                  <a14:useLocalDpi xmlns:a14="http://schemas.microsoft.com/office/drawing/2010/main" val="0"/>
                </a:ext>
              </a:extLst>
            </a:blip>
            <a:srcRect l="31034" t="10732" r="31250" b="11631"/>
            <a:stretch/>
          </p:blipFill>
          <p:spPr>
            <a:xfrm>
              <a:off x="3669026" y="3055382"/>
              <a:ext cx="1740151" cy="2147844"/>
            </a:xfrm>
            <a:prstGeom prst="rect">
              <a:avLst/>
            </a:prstGeom>
          </p:spPr>
        </p:pic>
      </p:grpSp>
      <p:grpSp>
        <p:nvGrpSpPr>
          <p:cNvPr id="14" name="グループ化 13">
            <a:extLst>
              <a:ext uri="{FF2B5EF4-FFF2-40B4-BE49-F238E27FC236}">
                <a16:creationId xmlns:a16="http://schemas.microsoft.com/office/drawing/2014/main" id="{C7D8773B-4B8A-F52D-8D85-2C1A938E6F22}"/>
              </a:ext>
            </a:extLst>
          </p:cNvPr>
          <p:cNvGrpSpPr/>
          <p:nvPr/>
        </p:nvGrpSpPr>
        <p:grpSpPr>
          <a:xfrm>
            <a:off x="7254922" y="3055382"/>
            <a:ext cx="2396793" cy="2253536"/>
            <a:chOff x="7254922" y="3055382"/>
            <a:chExt cx="2396793" cy="2253536"/>
          </a:xfrm>
        </p:grpSpPr>
        <p:sp>
          <p:nvSpPr>
            <p:cNvPr id="19" name="四角形: 角を丸くする 18">
              <a:extLst>
                <a:ext uri="{FF2B5EF4-FFF2-40B4-BE49-F238E27FC236}">
                  <a16:creationId xmlns:a16="http://schemas.microsoft.com/office/drawing/2014/main" id="{B0E1209B-2209-BD60-4551-00AAA906FBF7}"/>
                </a:ext>
              </a:extLst>
            </p:cNvPr>
            <p:cNvSpPr/>
            <p:nvPr/>
          </p:nvSpPr>
          <p:spPr>
            <a:xfrm>
              <a:off x="7254922" y="3055382"/>
              <a:ext cx="2396793" cy="2253536"/>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descr="アイコン&#10;&#10;自動的に生成された説明">
              <a:extLst>
                <a:ext uri="{FF2B5EF4-FFF2-40B4-BE49-F238E27FC236}">
                  <a16:creationId xmlns:a16="http://schemas.microsoft.com/office/drawing/2014/main" id="{0892E30B-1765-64D2-4AD7-13E18874178D}"/>
                </a:ext>
              </a:extLst>
            </p:cNvPr>
            <p:cNvPicPr>
              <a:picLocks noChangeAspect="1"/>
            </p:cNvPicPr>
            <p:nvPr/>
          </p:nvPicPr>
          <p:blipFill rotWithShape="1">
            <a:blip r:embed="rId4">
              <a:extLst>
                <a:ext uri="{28A0092B-C50C-407E-A947-70E740481C1C}">
                  <a14:useLocalDpi xmlns:a14="http://schemas.microsoft.com/office/drawing/2010/main" val="0"/>
                </a:ext>
              </a:extLst>
            </a:blip>
            <a:srcRect l="27691" t="4980" r="27158" b="6208"/>
            <a:stretch/>
          </p:blipFill>
          <p:spPr>
            <a:xfrm>
              <a:off x="7632119" y="3130496"/>
              <a:ext cx="1754876" cy="2071165"/>
            </a:xfrm>
            <a:prstGeom prst="rect">
              <a:avLst/>
            </a:prstGeom>
          </p:spPr>
        </p:pic>
      </p:grpSp>
      <p:sp>
        <p:nvSpPr>
          <p:cNvPr id="11" name="テキスト ボックス 10">
            <a:extLst>
              <a:ext uri="{FF2B5EF4-FFF2-40B4-BE49-F238E27FC236}">
                <a16:creationId xmlns:a16="http://schemas.microsoft.com/office/drawing/2014/main" id="{DDC7D731-36A1-2A6D-4D71-984518051B97}"/>
              </a:ext>
            </a:extLst>
          </p:cNvPr>
          <p:cNvSpPr txBox="1"/>
          <p:nvPr/>
        </p:nvSpPr>
        <p:spPr>
          <a:xfrm>
            <a:off x="98321" y="142793"/>
            <a:ext cx="3615263" cy="461665"/>
          </a:xfrm>
          <a:prstGeom prst="rect">
            <a:avLst/>
          </a:prstGeom>
          <a:noFill/>
        </p:spPr>
        <p:txBody>
          <a:bodyPr wrap="square" rtlCol="0">
            <a:spAutoFit/>
          </a:bodyPr>
          <a:lstStyle/>
          <a:p>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研修成果　</a:t>
            </a:r>
            <a:r>
              <a:rPr kumimoji="1" lang="en-US" altLang="ja-JP"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チーム力</a:t>
            </a:r>
            <a:r>
              <a:rPr kumimoji="1" lang="en-US" altLang="ja-JP"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endPar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Tree>
    <p:extLst>
      <p:ext uri="{BB962C8B-B14F-4D97-AF65-F5344CB8AC3E}">
        <p14:creationId xmlns:p14="http://schemas.microsoft.com/office/powerpoint/2010/main" val="23996501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AF5B89C-BE04-2EBA-E3F1-A8FE724DDF53}"/>
              </a:ext>
            </a:extLst>
          </p:cNvPr>
          <p:cNvSpPr/>
          <p:nvPr/>
        </p:nvSpPr>
        <p:spPr>
          <a:xfrm>
            <a:off x="0" y="1"/>
            <a:ext cx="12192000" cy="698089"/>
          </a:xfrm>
          <a:prstGeom prst="rect">
            <a:avLst/>
          </a:prstGeom>
          <a:solidFill>
            <a:srgbClr val="E9E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2F7BF79-AFC0-CE83-C229-A90EEA59C5DA}"/>
              </a:ext>
            </a:extLst>
          </p:cNvPr>
          <p:cNvSpPr/>
          <p:nvPr/>
        </p:nvSpPr>
        <p:spPr>
          <a:xfrm>
            <a:off x="373626" y="1056742"/>
            <a:ext cx="11454580" cy="5471877"/>
          </a:xfrm>
          <a:prstGeom prst="roundRect">
            <a:avLst>
              <a:gd name="adj" fmla="val 6622"/>
            </a:avLst>
          </a:prstGeom>
          <a:noFill/>
          <a:ln w="38100">
            <a:solidFill>
              <a:srgbClr val="7DE3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8E05ECD9-1BBC-F69E-5305-DEE2A6C0603D}"/>
              </a:ext>
            </a:extLst>
          </p:cNvPr>
          <p:cNvSpPr/>
          <p:nvPr/>
        </p:nvSpPr>
        <p:spPr>
          <a:xfrm>
            <a:off x="373626" y="1056742"/>
            <a:ext cx="983226" cy="5471877"/>
          </a:xfrm>
          <a:prstGeom prst="roundRect">
            <a:avLst>
              <a:gd name="adj" fmla="val 38622"/>
            </a:avLst>
          </a:prstGeom>
          <a:solidFill>
            <a:srgbClr val="7DE3A1"/>
          </a:solidFill>
          <a:ln w="38100">
            <a:solidFill>
              <a:srgbClr val="7DE3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DA30DCC0-DAD6-9D70-E868-B465F01888AD}"/>
              </a:ext>
            </a:extLst>
          </p:cNvPr>
          <p:cNvSpPr/>
          <p:nvPr/>
        </p:nvSpPr>
        <p:spPr>
          <a:xfrm>
            <a:off x="983225" y="1056742"/>
            <a:ext cx="491613" cy="5471877"/>
          </a:xfrm>
          <a:prstGeom prst="rect">
            <a:avLst/>
          </a:prstGeom>
          <a:solidFill>
            <a:srgbClr val="7DE3A1"/>
          </a:solidFill>
          <a:ln>
            <a:solidFill>
              <a:srgbClr val="7DE3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B137790F-0489-B7AB-9660-F04C026BC047}"/>
              </a:ext>
            </a:extLst>
          </p:cNvPr>
          <p:cNvSpPr txBox="1"/>
          <p:nvPr/>
        </p:nvSpPr>
        <p:spPr>
          <a:xfrm>
            <a:off x="560437" y="2392296"/>
            <a:ext cx="845575" cy="2800767"/>
          </a:xfrm>
          <a:prstGeom prst="rect">
            <a:avLst/>
          </a:prstGeom>
          <a:noFill/>
        </p:spPr>
        <p:txBody>
          <a:bodyPr wrap="square" rtlCol="0">
            <a:spAutoFit/>
          </a:bodyPr>
          <a:lstStyle/>
          <a:p>
            <a:r>
              <a:rPr kumimoji="1" lang="ja-JP" altLang="en-US" sz="4400" dirty="0">
                <a:ln>
                  <a:solidFill>
                    <a:schemeClr val="bg1"/>
                  </a:solidFill>
                </a:ln>
                <a:solidFill>
                  <a:schemeClr val="bg1"/>
                </a:solidFill>
                <a:latin typeface="UD デジタル 教科書体 NP-R" panose="02020400000000000000" pitchFamily="18" charset="-128"/>
                <a:ea typeface="UD デジタル 教科書体 NP-R" panose="02020400000000000000" pitchFamily="18" charset="-128"/>
              </a:rPr>
              <a:t>チ｜ム力</a:t>
            </a:r>
          </a:p>
        </p:txBody>
      </p:sp>
      <p:grpSp>
        <p:nvGrpSpPr>
          <p:cNvPr id="16" name="グループ化 15">
            <a:extLst>
              <a:ext uri="{FF2B5EF4-FFF2-40B4-BE49-F238E27FC236}">
                <a16:creationId xmlns:a16="http://schemas.microsoft.com/office/drawing/2014/main" id="{AE44B06F-3EBF-ED5E-A792-61644041F309}"/>
              </a:ext>
            </a:extLst>
          </p:cNvPr>
          <p:cNvGrpSpPr/>
          <p:nvPr/>
        </p:nvGrpSpPr>
        <p:grpSpPr>
          <a:xfrm>
            <a:off x="1743764" y="1186447"/>
            <a:ext cx="1067513" cy="1047229"/>
            <a:chOff x="1745041" y="1310630"/>
            <a:chExt cx="1410200" cy="1407999"/>
          </a:xfrm>
        </p:grpSpPr>
        <p:sp>
          <p:nvSpPr>
            <p:cNvPr id="5" name="フローチャート: 結合子 4">
              <a:extLst>
                <a:ext uri="{FF2B5EF4-FFF2-40B4-BE49-F238E27FC236}">
                  <a16:creationId xmlns:a16="http://schemas.microsoft.com/office/drawing/2014/main" id="{8CCC8AAE-5517-6CF1-AB31-27BF7CB7E670}"/>
                </a:ext>
              </a:extLst>
            </p:cNvPr>
            <p:cNvSpPr/>
            <p:nvPr/>
          </p:nvSpPr>
          <p:spPr>
            <a:xfrm>
              <a:off x="1745041" y="1445028"/>
              <a:ext cx="1274324" cy="1249360"/>
            </a:xfrm>
            <a:prstGeom prst="flowChartConnector">
              <a:avLst/>
            </a:prstGeom>
            <a:noFill/>
            <a:ln w="571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A3986CB-FDF2-840F-3D01-EB702A00B1A6}"/>
                </a:ext>
              </a:extLst>
            </p:cNvPr>
            <p:cNvSpPr txBox="1"/>
            <p:nvPr/>
          </p:nvSpPr>
          <p:spPr>
            <a:xfrm>
              <a:off x="1828800" y="1310630"/>
              <a:ext cx="1326441" cy="1365558"/>
            </a:xfrm>
            <a:prstGeom prst="rect">
              <a:avLst/>
            </a:prstGeom>
            <a:noFill/>
          </p:spPr>
          <p:txBody>
            <a:bodyPr wrap="square" rtlCol="0">
              <a:spAutoFit/>
            </a:bodyPr>
            <a:lstStyle/>
            <a:p>
              <a:r>
                <a:rPr kumimoji="1" lang="en-US" altLang="ja-JP" sz="4800" dirty="0">
                  <a:solidFill>
                    <a:srgbClr val="002060"/>
                  </a:solidFill>
                </a:rPr>
                <a:t>02</a:t>
              </a:r>
              <a:r>
                <a:rPr kumimoji="1" lang="en-US" altLang="ja-JP" sz="6000" dirty="0">
                  <a:solidFill>
                    <a:srgbClr val="002060"/>
                  </a:solidFill>
                </a:rPr>
                <a:t>.</a:t>
              </a:r>
              <a:endParaRPr kumimoji="1" lang="ja-JP" altLang="en-US" sz="6000" dirty="0">
                <a:solidFill>
                  <a:srgbClr val="002060"/>
                </a:solidFill>
              </a:endParaRPr>
            </a:p>
          </p:txBody>
        </p:sp>
        <p:sp>
          <p:nvSpPr>
            <p:cNvPr id="7" name="フローチャート: 結合子 6">
              <a:extLst>
                <a:ext uri="{FF2B5EF4-FFF2-40B4-BE49-F238E27FC236}">
                  <a16:creationId xmlns:a16="http://schemas.microsoft.com/office/drawing/2014/main" id="{7A20FED4-372A-D078-2145-11FD27F5CC68}"/>
                </a:ext>
              </a:extLst>
            </p:cNvPr>
            <p:cNvSpPr/>
            <p:nvPr/>
          </p:nvSpPr>
          <p:spPr>
            <a:xfrm>
              <a:off x="1828800" y="1469269"/>
              <a:ext cx="1274324" cy="1249360"/>
            </a:xfrm>
            <a:prstGeom prst="flowChartConnector">
              <a:avLst/>
            </a:prstGeom>
            <a:noFill/>
            <a:ln w="63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 name="テキスト ボックス 11">
            <a:extLst>
              <a:ext uri="{FF2B5EF4-FFF2-40B4-BE49-F238E27FC236}">
                <a16:creationId xmlns:a16="http://schemas.microsoft.com/office/drawing/2014/main" id="{A473DC8A-D2A3-4AEE-DDC4-C7DD43C2F7DE}"/>
              </a:ext>
            </a:extLst>
          </p:cNvPr>
          <p:cNvSpPr txBox="1"/>
          <p:nvPr/>
        </p:nvSpPr>
        <p:spPr>
          <a:xfrm>
            <a:off x="3040751" y="1403211"/>
            <a:ext cx="7720554" cy="769441"/>
          </a:xfrm>
          <a:prstGeom prst="rect">
            <a:avLst/>
          </a:prstGeom>
          <a:noFill/>
        </p:spPr>
        <p:txBody>
          <a:bodyPr wrap="square">
            <a:spAutoFit/>
          </a:bodyPr>
          <a:lstStyle/>
          <a:p>
            <a:pPr marL="0" indent="0">
              <a:buNone/>
            </a:pPr>
            <a:r>
              <a:rPr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情報共有方法の改善</a:t>
            </a:r>
            <a:endParaRPr lang="en-US" altLang="ja-JP"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a:p>
            <a:pPr marL="0" indent="0">
              <a:buNone/>
            </a:pPr>
            <a:r>
              <a:rPr lang="ja-JP" altLang="en-US"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r>
              <a:rPr lang="en-US" altLang="ja-JP"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Google </a:t>
            </a:r>
            <a:r>
              <a:rPr lang="ja-JP" altLang="en-US"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ドキュメントとスプレッドシートの活用）</a:t>
            </a:r>
            <a:endParaRPr lang="en-US" altLang="ja-JP"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11" name="テキスト ボックス 10">
            <a:extLst>
              <a:ext uri="{FF2B5EF4-FFF2-40B4-BE49-F238E27FC236}">
                <a16:creationId xmlns:a16="http://schemas.microsoft.com/office/drawing/2014/main" id="{DDC7D731-36A1-2A6D-4D71-984518051B97}"/>
              </a:ext>
            </a:extLst>
          </p:cNvPr>
          <p:cNvSpPr txBox="1"/>
          <p:nvPr/>
        </p:nvSpPr>
        <p:spPr>
          <a:xfrm>
            <a:off x="98321" y="142793"/>
            <a:ext cx="3615263" cy="461665"/>
          </a:xfrm>
          <a:prstGeom prst="rect">
            <a:avLst/>
          </a:prstGeom>
          <a:noFill/>
        </p:spPr>
        <p:txBody>
          <a:bodyPr wrap="square" rtlCol="0">
            <a:spAutoFit/>
          </a:bodyPr>
          <a:lstStyle/>
          <a:p>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研修成果　</a:t>
            </a:r>
            <a:r>
              <a:rPr kumimoji="1" lang="en-US" altLang="ja-JP"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チーム力</a:t>
            </a:r>
            <a:r>
              <a:rPr kumimoji="1" lang="en-US" altLang="ja-JP"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endPar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pic>
        <p:nvPicPr>
          <p:cNvPr id="17" name="図 16" descr="テキスト&#10;&#10;自動的に生成された説明">
            <a:extLst>
              <a:ext uri="{FF2B5EF4-FFF2-40B4-BE49-F238E27FC236}">
                <a16:creationId xmlns:a16="http://schemas.microsoft.com/office/drawing/2014/main" id="{8F363ABF-6882-D56A-C691-50C64AA36899}"/>
              </a:ext>
            </a:extLst>
          </p:cNvPr>
          <p:cNvPicPr>
            <a:picLocks noChangeAspect="1"/>
          </p:cNvPicPr>
          <p:nvPr/>
        </p:nvPicPr>
        <p:blipFill rotWithShape="1">
          <a:blip r:embed="rId3">
            <a:extLst>
              <a:ext uri="{28A0092B-C50C-407E-A947-70E740481C1C}">
                <a14:useLocalDpi xmlns:a14="http://schemas.microsoft.com/office/drawing/2010/main" val="0"/>
              </a:ext>
            </a:extLst>
          </a:blip>
          <a:srcRect r="25811"/>
          <a:stretch/>
        </p:blipFill>
        <p:spPr>
          <a:xfrm>
            <a:off x="1728046" y="2392296"/>
            <a:ext cx="3240434" cy="4018354"/>
          </a:xfrm>
          <a:prstGeom prst="rect">
            <a:avLst/>
          </a:prstGeom>
        </p:spPr>
      </p:pic>
      <p:pic>
        <p:nvPicPr>
          <p:cNvPr id="18" name="図 17" descr="カレンダー&#10;&#10;自動的に生成された説明">
            <a:extLst>
              <a:ext uri="{FF2B5EF4-FFF2-40B4-BE49-F238E27FC236}">
                <a16:creationId xmlns:a16="http://schemas.microsoft.com/office/drawing/2014/main" id="{28353EA3-38AC-124C-F6F3-1EDA2F7E77D4}"/>
              </a:ext>
            </a:extLst>
          </p:cNvPr>
          <p:cNvPicPr>
            <a:picLocks noChangeAspect="1"/>
          </p:cNvPicPr>
          <p:nvPr/>
        </p:nvPicPr>
        <p:blipFill rotWithShape="1">
          <a:blip r:embed="rId4">
            <a:extLst>
              <a:ext uri="{28A0092B-C50C-407E-A947-70E740481C1C}">
                <a14:useLocalDpi xmlns:a14="http://schemas.microsoft.com/office/drawing/2010/main" val="0"/>
              </a:ext>
            </a:extLst>
          </a:blip>
          <a:srcRect r="9215"/>
          <a:stretch/>
        </p:blipFill>
        <p:spPr>
          <a:xfrm>
            <a:off x="5144127" y="3813456"/>
            <a:ext cx="6487436" cy="2400541"/>
          </a:xfrm>
          <a:prstGeom prst="rect">
            <a:avLst/>
          </a:prstGeom>
        </p:spPr>
      </p:pic>
      <p:grpSp>
        <p:nvGrpSpPr>
          <p:cNvPr id="19" name="グループ化 18">
            <a:extLst>
              <a:ext uri="{FF2B5EF4-FFF2-40B4-BE49-F238E27FC236}">
                <a16:creationId xmlns:a16="http://schemas.microsoft.com/office/drawing/2014/main" id="{129E70C7-FFE8-61C9-A44B-BA48EFAC32AE}"/>
              </a:ext>
            </a:extLst>
          </p:cNvPr>
          <p:cNvGrpSpPr/>
          <p:nvPr/>
        </p:nvGrpSpPr>
        <p:grpSpPr>
          <a:xfrm>
            <a:off x="5786805" y="2389347"/>
            <a:ext cx="1177533" cy="1208939"/>
            <a:chOff x="3340706" y="3027008"/>
            <a:chExt cx="2396793" cy="2253536"/>
          </a:xfrm>
        </p:grpSpPr>
        <p:sp>
          <p:nvSpPr>
            <p:cNvPr id="20" name="四角形: 角を丸くする 19">
              <a:extLst>
                <a:ext uri="{FF2B5EF4-FFF2-40B4-BE49-F238E27FC236}">
                  <a16:creationId xmlns:a16="http://schemas.microsoft.com/office/drawing/2014/main" id="{E1832202-696A-F068-AC86-C6F17D5F03F6}"/>
                </a:ext>
              </a:extLst>
            </p:cNvPr>
            <p:cNvSpPr/>
            <p:nvPr/>
          </p:nvSpPr>
          <p:spPr>
            <a:xfrm>
              <a:off x="3340706" y="3027008"/>
              <a:ext cx="2396793" cy="2253536"/>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descr="アイコン&#10;&#10;自動的に生成された説明">
              <a:extLst>
                <a:ext uri="{FF2B5EF4-FFF2-40B4-BE49-F238E27FC236}">
                  <a16:creationId xmlns:a16="http://schemas.microsoft.com/office/drawing/2014/main" id="{C40F1B34-5D5E-56D7-5780-0C3DC1BE85EE}"/>
                </a:ext>
              </a:extLst>
            </p:cNvPr>
            <p:cNvPicPr>
              <a:picLocks noChangeAspect="1"/>
            </p:cNvPicPr>
            <p:nvPr/>
          </p:nvPicPr>
          <p:blipFill rotWithShape="1">
            <a:blip r:embed="rId5">
              <a:extLst>
                <a:ext uri="{28A0092B-C50C-407E-A947-70E740481C1C}">
                  <a14:useLocalDpi xmlns:a14="http://schemas.microsoft.com/office/drawing/2010/main" val="0"/>
                </a:ext>
              </a:extLst>
            </a:blip>
            <a:srcRect l="31034" t="10732" r="31250" b="11631"/>
            <a:stretch/>
          </p:blipFill>
          <p:spPr>
            <a:xfrm>
              <a:off x="3669026" y="3055382"/>
              <a:ext cx="1740151" cy="2147844"/>
            </a:xfrm>
            <a:prstGeom prst="rect">
              <a:avLst/>
            </a:prstGeom>
          </p:spPr>
        </p:pic>
      </p:grpSp>
      <p:grpSp>
        <p:nvGrpSpPr>
          <p:cNvPr id="22" name="グループ化 21">
            <a:extLst>
              <a:ext uri="{FF2B5EF4-FFF2-40B4-BE49-F238E27FC236}">
                <a16:creationId xmlns:a16="http://schemas.microsoft.com/office/drawing/2014/main" id="{004A850B-44CE-DF44-84CF-EFEEB674C8D8}"/>
              </a:ext>
            </a:extLst>
          </p:cNvPr>
          <p:cNvGrpSpPr/>
          <p:nvPr/>
        </p:nvGrpSpPr>
        <p:grpSpPr>
          <a:xfrm>
            <a:off x="10097546" y="2398211"/>
            <a:ext cx="1177533" cy="1208939"/>
            <a:chOff x="7254922" y="3055382"/>
            <a:chExt cx="2396793" cy="2253536"/>
          </a:xfrm>
        </p:grpSpPr>
        <p:sp>
          <p:nvSpPr>
            <p:cNvPr id="23" name="四角形: 角を丸くする 22">
              <a:extLst>
                <a:ext uri="{FF2B5EF4-FFF2-40B4-BE49-F238E27FC236}">
                  <a16:creationId xmlns:a16="http://schemas.microsoft.com/office/drawing/2014/main" id="{9D20F39A-7AA0-30CB-2C7D-666DF5D01E23}"/>
                </a:ext>
              </a:extLst>
            </p:cNvPr>
            <p:cNvSpPr/>
            <p:nvPr/>
          </p:nvSpPr>
          <p:spPr>
            <a:xfrm>
              <a:off x="7254922" y="3055382"/>
              <a:ext cx="2396793" cy="2253536"/>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4" name="図 23" descr="アイコン&#10;&#10;自動的に生成された説明">
              <a:extLst>
                <a:ext uri="{FF2B5EF4-FFF2-40B4-BE49-F238E27FC236}">
                  <a16:creationId xmlns:a16="http://schemas.microsoft.com/office/drawing/2014/main" id="{5878024A-8881-DBC9-1EBB-ECD63C74E893}"/>
                </a:ext>
              </a:extLst>
            </p:cNvPr>
            <p:cNvPicPr>
              <a:picLocks noChangeAspect="1"/>
            </p:cNvPicPr>
            <p:nvPr/>
          </p:nvPicPr>
          <p:blipFill rotWithShape="1">
            <a:blip r:embed="rId6">
              <a:extLst>
                <a:ext uri="{28A0092B-C50C-407E-A947-70E740481C1C}">
                  <a14:useLocalDpi xmlns:a14="http://schemas.microsoft.com/office/drawing/2010/main" val="0"/>
                </a:ext>
              </a:extLst>
            </a:blip>
            <a:srcRect l="27691" t="4980" r="27158" b="6208"/>
            <a:stretch/>
          </p:blipFill>
          <p:spPr>
            <a:xfrm>
              <a:off x="7632119" y="3130496"/>
              <a:ext cx="1754876" cy="2071165"/>
            </a:xfrm>
            <a:prstGeom prst="rect">
              <a:avLst/>
            </a:prstGeom>
          </p:spPr>
        </p:pic>
      </p:grpSp>
      <p:sp>
        <p:nvSpPr>
          <p:cNvPr id="25" name="矢印: 下 24">
            <a:extLst>
              <a:ext uri="{FF2B5EF4-FFF2-40B4-BE49-F238E27FC236}">
                <a16:creationId xmlns:a16="http://schemas.microsoft.com/office/drawing/2014/main" id="{9711C8B0-6A99-D408-EE29-18EEBA4BA56A}"/>
              </a:ext>
            </a:extLst>
          </p:cNvPr>
          <p:cNvSpPr/>
          <p:nvPr/>
        </p:nvSpPr>
        <p:spPr>
          <a:xfrm>
            <a:off x="9350499" y="3141009"/>
            <a:ext cx="654389" cy="433676"/>
          </a:xfrm>
          <a:prstGeom prst="downArrow">
            <a:avLst/>
          </a:prstGeom>
          <a:solidFill>
            <a:srgbClr val="001746"/>
          </a:solidFill>
          <a:ln>
            <a:solidFill>
              <a:srgbClr val="0017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矢印: 下 25">
            <a:extLst>
              <a:ext uri="{FF2B5EF4-FFF2-40B4-BE49-F238E27FC236}">
                <a16:creationId xmlns:a16="http://schemas.microsoft.com/office/drawing/2014/main" id="{A8BC2D43-B76E-19B6-DCFF-368A43D5C4A2}"/>
              </a:ext>
            </a:extLst>
          </p:cNvPr>
          <p:cNvSpPr/>
          <p:nvPr/>
        </p:nvSpPr>
        <p:spPr>
          <a:xfrm rot="5400000">
            <a:off x="4998094" y="2853368"/>
            <a:ext cx="654389" cy="433676"/>
          </a:xfrm>
          <a:prstGeom prst="downArrow">
            <a:avLst/>
          </a:prstGeom>
          <a:solidFill>
            <a:srgbClr val="001746"/>
          </a:solidFill>
          <a:ln>
            <a:solidFill>
              <a:srgbClr val="0017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4962463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9"/>
                                        </p:tgtEl>
                                      </p:cBhvr>
                                    </p:animEffect>
                                    <p:animScale>
                                      <p:cBhvr>
                                        <p:cTn id="7" dur="250" autoRev="1" fill="hold"/>
                                        <p:tgtEl>
                                          <p:spTgt spid="19"/>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26"/>
                                        </p:tgtEl>
                                      </p:cBhvr>
                                    </p:animEffect>
                                    <p:animScale>
                                      <p:cBhvr>
                                        <p:cTn id="10" dur="250" autoRev="1" fill="hold"/>
                                        <p:tgtEl>
                                          <p:spTgt spid="26"/>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17"/>
                                        </p:tgtEl>
                                      </p:cBhvr>
                                    </p:animEffect>
                                    <p:animScale>
                                      <p:cBhvr>
                                        <p:cTn id="13" dur="250" autoRev="1" fill="hold"/>
                                        <p:tgtEl>
                                          <p:spTgt spid="17"/>
                                        </p:tgtEl>
                                      </p:cBhvr>
                                      <p:by x="105000" y="105000"/>
                                    </p:animScale>
                                  </p:childTnLst>
                                </p:cTn>
                              </p:par>
                            </p:childTnLst>
                          </p:cTn>
                        </p:par>
                        <p:par>
                          <p:cTn id="14" fill="hold">
                            <p:stCondLst>
                              <p:cond delay="500"/>
                            </p:stCondLst>
                            <p:childTnLst>
                              <p:par>
                                <p:cTn id="15" presetID="26" presetClass="emph" presetSubtype="0" fill="hold" nodeType="afterEffect">
                                  <p:stCondLst>
                                    <p:cond delay="0"/>
                                  </p:stCondLst>
                                  <p:childTnLst>
                                    <p:animEffect transition="out" filter="fade">
                                      <p:cBhvr>
                                        <p:cTn id="16" dur="500" tmFilter="0, 0; .2, .5; .8, .5; 1, 0"/>
                                        <p:tgtEl>
                                          <p:spTgt spid="22"/>
                                        </p:tgtEl>
                                      </p:cBhvr>
                                    </p:animEffect>
                                    <p:animScale>
                                      <p:cBhvr>
                                        <p:cTn id="17" dur="250" autoRev="1" fill="hold"/>
                                        <p:tgtEl>
                                          <p:spTgt spid="22"/>
                                        </p:tgtEl>
                                      </p:cBhvr>
                                      <p:by x="105000" y="105000"/>
                                    </p:animScale>
                                  </p:childTnLst>
                                </p:cTn>
                              </p:par>
                              <p:par>
                                <p:cTn id="18" presetID="26" presetClass="emph" presetSubtype="0" fill="hold" grpId="0" nodeType="withEffect">
                                  <p:stCondLst>
                                    <p:cond delay="0"/>
                                  </p:stCondLst>
                                  <p:childTnLst>
                                    <p:animEffect transition="out" filter="fade">
                                      <p:cBhvr>
                                        <p:cTn id="19" dur="500" tmFilter="0, 0; .2, .5; .8, .5; 1, 0"/>
                                        <p:tgtEl>
                                          <p:spTgt spid="25"/>
                                        </p:tgtEl>
                                      </p:cBhvr>
                                    </p:animEffect>
                                    <p:animScale>
                                      <p:cBhvr>
                                        <p:cTn id="20" dur="250" autoRev="1" fill="hold"/>
                                        <p:tgtEl>
                                          <p:spTgt spid="25"/>
                                        </p:tgtEl>
                                      </p:cBhvr>
                                      <p:by x="105000" y="105000"/>
                                    </p:animScale>
                                  </p:childTnLst>
                                </p:cTn>
                              </p:par>
                              <p:par>
                                <p:cTn id="21" presetID="26" presetClass="emph" presetSubtype="0" fill="hold" nodeType="withEffect">
                                  <p:stCondLst>
                                    <p:cond delay="0"/>
                                  </p:stCondLst>
                                  <p:childTnLst>
                                    <p:animEffect transition="out" filter="fade">
                                      <p:cBhvr>
                                        <p:cTn id="22" dur="500" tmFilter="0, 0; .2, .5; .8, .5; 1, 0"/>
                                        <p:tgtEl>
                                          <p:spTgt spid="18"/>
                                        </p:tgtEl>
                                      </p:cBhvr>
                                    </p:animEffect>
                                    <p:animScale>
                                      <p:cBhvr>
                                        <p:cTn id="23" dur="250" autoRev="1" fill="hold"/>
                                        <p:tgtEl>
                                          <p:spTgt spid="1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AF5B89C-BE04-2EBA-E3F1-A8FE724DDF53}"/>
              </a:ext>
            </a:extLst>
          </p:cNvPr>
          <p:cNvSpPr/>
          <p:nvPr/>
        </p:nvSpPr>
        <p:spPr>
          <a:xfrm>
            <a:off x="0" y="1"/>
            <a:ext cx="12192000" cy="698089"/>
          </a:xfrm>
          <a:prstGeom prst="rect">
            <a:avLst/>
          </a:prstGeom>
          <a:solidFill>
            <a:srgbClr val="E9E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42F7BF79-AFC0-CE83-C229-A90EEA59C5DA}"/>
              </a:ext>
            </a:extLst>
          </p:cNvPr>
          <p:cNvSpPr/>
          <p:nvPr/>
        </p:nvSpPr>
        <p:spPr>
          <a:xfrm>
            <a:off x="373626" y="1056742"/>
            <a:ext cx="11454580" cy="5471877"/>
          </a:xfrm>
          <a:prstGeom prst="roundRect">
            <a:avLst>
              <a:gd name="adj" fmla="val 6622"/>
            </a:avLst>
          </a:prstGeom>
          <a:noFill/>
          <a:ln w="38100">
            <a:solidFill>
              <a:srgbClr val="7DE3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8E05ECD9-1BBC-F69E-5305-DEE2A6C0603D}"/>
              </a:ext>
            </a:extLst>
          </p:cNvPr>
          <p:cNvSpPr/>
          <p:nvPr/>
        </p:nvSpPr>
        <p:spPr>
          <a:xfrm>
            <a:off x="373626" y="1056742"/>
            <a:ext cx="983226" cy="5471877"/>
          </a:xfrm>
          <a:prstGeom prst="roundRect">
            <a:avLst>
              <a:gd name="adj" fmla="val 38622"/>
            </a:avLst>
          </a:prstGeom>
          <a:solidFill>
            <a:srgbClr val="7DE3A1"/>
          </a:solidFill>
          <a:ln w="38100">
            <a:solidFill>
              <a:srgbClr val="7DE3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DA30DCC0-DAD6-9D70-E868-B465F01888AD}"/>
              </a:ext>
            </a:extLst>
          </p:cNvPr>
          <p:cNvSpPr/>
          <p:nvPr/>
        </p:nvSpPr>
        <p:spPr>
          <a:xfrm>
            <a:off x="983225" y="1056742"/>
            <a:ext cx="491613" cy="5471877"/>
          </a:xfrm>
          <a:prstGeom prst="rect">
            <a:avLst/>
          </a:prstGeom>
          <a:solidFill>
            <a:srgbClr val="7DE3A1"/>
          </a:solidFill>
          <a:ln>
            <a:solidFill>
              <a:srgbClr val="7DE3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B137790F-0489-B7AB-9660-F04C026BC047}"/>
              </a:ext>
            </a:extLst>
          </p:cNvPr>
          <p:cNvSpPr txBox="1"/>
          <p:nvPr/>
        </p:nvSpPr>
        <p:spPr>
          <a:xfrm>
            <a:off x="560437" y="2392296"/>
            <a:ext cx="845575" cy="2800767"/>
          </a:xfrm>
          <a:prstGeom prst="rect">
            <a:avLst/>
          </a:prstGeom>
          <a:noFill/>
        </p:spPr>
        <p:txBody>
          <a:bodyPr wrap="square" rtlCol="0">
            <a:spAutoFit/>
          </a:bodyPr>
          <a:lstStyle/>
          <a:p>
            <a:r>
              <a:rPr kumimoji="1" lang="ja-JP" altLang="en-US" sz="4400" dirty="0">
                <a:ln>
                  <a:solidFill>
                    <a:schemeClr val="bg1"/>
                  </a:solidFill>
                </a:ln>
                <a:solidFill>
                  <a:schemeClr val="bg1"/>
                </a:solidFill>
                <a:latin typeface="UD デジタル 教科書体 NP-R" panose="02020400000000000000" pitchFamily="18" charset="-128"/>
                <a:ea typeface="UD デジタル 教科書体 NP-R" panose="02020400000000000000" pitchFamily="18" charset="-128"/>
              </a:rPr>
              <a:t>チ｜ム力</a:t>
            </a:r>
          </a:p>
        </p:txBody>
      </p:sp>
      <p:sp>
        <p:nvSpPr>
          <p:cNvPr id="5" name="フローチャート: 結合子 4">
            <a:extLst>
              <a:ext uri="{FF2B5EF4-FFF2-40B4-BE49-F238E27FC236}">
                <a16:creationId xmlns:a16="http://schemas.microsoft.com/office/drawing/2014/main" id="{8CCC8AAE-5517-6CF1-AB31-27BF7CB7E670}"/>
              </a:ext>
            </a:extLst>
          </p:cNvPr>
          <p:cNvSpPr/>
          <p:nvPr/>
        </p:nvSpPr>
        <p:spPr>
          <a:xfrm>
            <a:off x="1745041" y="1445028"/>
            <a:ext cx="1274324" cy="1249360"/>
          </a:xfrm>
          <a:prstGeom prst="flowChartConnector">
            <a:avLst/>
          </a:prstGeom>
          <a:noFill/>
          <a:ln w="571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CA3986CB-FDF2-840F-3D01-EB702A00B1A6}"/>
              </a:ext>
            </a:extLst>
          </p:cNvPr>
          <p:cNvSpPr txBox="1"/>
          <p:nvPr/>
        </p:nvSpPr>
        <p:spPr>
          <a:xfrm>
            <a:off x="1860441" y="1561876"/>
            <a:ext cx="1326441" cy="1015663"/>
          </a:xfrm>
          <a:prstGeom prst="rect">
            <a:avLst/>
          </a:prstGeom>
          <a:noFill/>
        </p:spPr>
        <p:txBody>
          <a:bodyPr wrap="square" rtlCol="0">
            <a:spAutoFit/>
          </a:bodyPr>
          <a:lstStyle/>
          <a:p>
            <a:r>
              <a:rPr kumimoji="1" lang="en-US" altLang="ja-JP" sz="6000" dirty="0">
                <a:solidFill>
                  <a:srgbClr val="002060"/>
                </a:solidFill>
              </a:rPr>
              <a:t>03.</a:t>
            </a:r>
            <a:endParaRPr kumimoji="1" lang="ja-JP" altLang="en-US" sz="6000" dirty="0">
              <a:solidFill>
                <a:srgbClr val="002060"/>
              </a:solidFill>
            </a:endParaRPr>
          </a:p>
        </p:txBody>
      </p:sp>
      <p:sp>
        <p:nvSpPr>
          <p:cNvPr id="7" name="フローチャート: 結合子 6">
            <a:extLst>
              <a:ext uri="{FF2B5EF4-FFF2-40B4-BE49-F238E27FC236}">
                <a16:creationId xmlns:a16="http://schemas.microsoft.com/office/drawing/2014/main" id="{7A20FED4-372A-D078-2145-11FD27F5CC68}"/>
              </a:ext>
            </a:extLst>
          </p:cNvPr>
          <p:cNvSpPr/>
          <p:nvPr/>
        </p:nvSpPr>
        <p:spPr>
          <a:xfrm>
            <a:off x="1828800" y="1469269"/>
            <a:ext cx="1274324" cy="1249360"/>
          </a:xfrm>
          <a:prstGeom prst="flowChartConnector">
            <a:avLst/>
          </a:prstGeom>
          <a:noFill/>
          <a:ln w="63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A473DC8A-D2A3-4AEE-DDC4-C7DD43C2F7DE}"/>
              </a:ext>
            </a:extLst>
          </p:cNvPr>
          <p:cNvSpPr txBox="1"/>
          <p:nvPr/>
        </p:nvSpPr>
        <p:spPr>
          <a:xfrm>
            <a:off x="3346839" y="1615198"/>
            <a:ext cx="7962292" cy="1077218"/>
          </a:xfrm>
          <a:prstGeom prst="rect">
            <a:avLst/>
          </a:prstGeom>
          <a:noFill/>
        </p:spPr>
        <p:txBody>
          <a:bodyPr wrap="square">
            <a:spAutoFit/>
          </a:bodyPr>
          <a:lstStyle/>
          <a:p>
            <a:pPr marL="0" indent="0">
              <a:buNone/>
            </a:pPr>
            <a:r>
              <a:rPr lang="ja-JP" altLang="en-US" sz="3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相手への伝わりやすさを意識した言語化ができるようになった</a:t>
            </a:r>
            <a:endParaRPr lang="en-US" altLang="ja-JP" sz="3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13" name="テキスト ボックス 12">
            <a:extLst>
              <a:ext uri="{FF2B5EF4-FFF2-40B4-BE49-F238E27FC236}">
                <a16:creationId xmlns:a16="http://schemas.microsoft.com/office/drawing/2014/main" id="{56665BB9-1B7C-B9A3-C047-CF5F755958DE}"/>
              </a:ext>
            </a:extLst>
          </p:cNvPr>
          <p:cNvSpPr txBox="1"/>
          <p:nvPr/>
        </p:nvSpPr>
        <p:spPr>
          <a:xfrm>
            <a:off x="3750314" y="5908483"/>
            <a:ext cx="6334798" cy="369332"/>
          </a:xfrm>
          <a:prstGeom prst="rect">
            <a:avLst/>
          </a:prstGeom>
          <a:noFill/>
        </p:spPr>
        <p:txBody>
          <a:bodyPr wrap="square" rtlCol="0">
            <a:spAutoFit/>
          </a:bodyPr>
          <a:lstStyle/>
          <a:p>
            <a:pPr algn="ctr"/>
            <a:r>
              <a:rPr kumimoji="1" lang="ja-JP" altLang="en-US"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自分と相手にとって一番よい方法を考え、全員で実践した。</a:t>
            </a:r>
            <a:endParaRPr kumimoji="1" lang="en-US" altLang="ja-JP"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pic>
        <p:nvPicPr>
          <p:cNvPr id="14" name="図 13" descr="図形&#10;&#10;低い精度で自動的に生成された説明">
            <a:extLst>
              <a:ext uri="{FF2B5EF4-FFF2-40B4-BE49-F238E27FC236}">
                <a16:creationId xmlns:a16="http://schemas.microsoft.com/office/drawing/2014/main" id="{C47B03D3-F93C-4342-9268-B1BC7097920F}"/>
              </a:ext>
            </a:extLst>
          </p:cNvPr>
          <p:cNvPicPr>
            <a:picLocks noChangeAspect="1"/>
          </p:cNvPicPr>
          <p:nvPr/>
        </p:nvPicPr>
        <p:blipFill rotWithShape="1">
          <a:blip r:embed="rId3">
            <a:extLst>
              <a:ext uri="{28A0092B-C50C-407E-A947-70E740481C1C}">
                <a14:useLocalDpi xmlns:a14="http://schemas.microsoft.com/office/drawing/2010/main" val="0"/>
              </a:ext>
            </a:extLst>
          </a:blip>
          <a:srcRect b="4442"/>
          <a:stretch/>
        </p:blipFill>
        <p:spPr>
          <a:xfrm>
            <a:off x="3477239" y="3412615"/>
            <a:ext cx="2611877" cy="2495868"/>
          </a:xfrm>
          <a:prstGeom prst="rect">
            <a:avLst/>
          </a:prstGeom>
        </p:spPr>
      </p:pic>
      <p:sp>
        <p:nvSpPr>
          <p:cNvPr id="16" name="四角形: 角を丸くする 15">
            <a:extLst>
              <a:ext uri="{FF2B5EF4-FFF2-40B4-BE49-F238E27FC236}">
                <a16:creationId xmlns:a16="http://schemas.microsoft.com/office/drawing/2014/main" id="{AC0129C9-E27B-8E4C-1D3C-27CADAB082BE}"/>
              </a:ext>
            </a:extLst>
          </p:cNvPr>
          <p:cNvSpPr/>
          <p:nvPr/>
        </p:nvSpPr>
        <p:spPr>
          <a:xfrm>
            <a:off x="3189532" y="2737934"/>
            <a:ext cx="3201057" cy="777766"/>
          </a:xfrm>
          <a:prstGeom prst="roundRect">
            <a:avLst/>
          </a:prstGeom>
          <a:solidFill>
            <a:srgbClr val="EAF2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Zoom</a:t>
            </a:r>
            <a:r>
              <a:rPr kumimoji="1" lang="ja-JP" altLang="en-US"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上でも口頭だけの質問</a:t>
            </a:r>
            <a:endParaRPr kumimoji="1" lang="en-US" altLang="ja-JP"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a:p>
            <a:pPr algn="ctr"/>
            <a:r>
              <a:rPr kumimoji="1" lang="ja-JP" altLang="en-US"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何を聞きたいのかが不明瞭</a:t>
            </a:r>
            <a:endParaRPr kumimoji="1" lang="en-US" altLang="ja-JP"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20" name="四角形: 角を丸くする 19">
            <a:extLst>
              <a:ext uri="{FF2B5EF4-FFF2-40B4-BE49-F238E27FC236}">
                <a16:creationId xmlns:a16="http://schemas.microsoft.com/office/drawing/2014/main" id="{0AB10204-BC33-A39C-973F-D2E272F24E03}"/>
              </a:ext>
            </a:extLst>
          </p:cNvPr>
          <p:cNvSpPr/>
          <p:nvPr/>
        </p:nvSpPr>
        <p:spPr>
          <a:xfrm>
            <a:off x="7680486" y="2741753"/>
            <a:ext cx="3201057" cy="777766"/>
          </a:xfrm>
          <a:prstGeom prst="roundRect">
            <a:avLst/>
          </a:prstGeom>
          <a:solidFill>
            <a:srgbClr val="EAF2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画面共有の活用</a:t>
            </a:r>
            <a:endParaRPr kumimoji="1" lang="en-US" altLang="ja-JP"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a:p>
            <a:pPr algn="ctr"/>
            <a:r>
              <a:rPr kumimoji="1" lang="ja-JP" altLang="en-US"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考えをまとめてから話す</a:t>
            </a:r>
            <a:endParaRPr kumimoji="1" lang="en-US" altLang="ja-JP"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21" name="矢印: 右 20">
            <a:extLst>
              <a:ext uri="{FF2B5EF4-FFF2-40B4-BE49-F238E27FC236}">
                <a16:creationId xmlns:a16="http://schemas.microsoft.com/office/drawing/2014/main" id="{CD0A0CB6-2A30-E17B-08A7-2200C96BE5D9}"/>
              </a:ext>
            </a:extLst>
          </p:cNvPr>
          <p:cNvSpPr/>
          <p:nvPr/>
        </p:nvSpPr>
        <p:spPr>
          <a:xfrm>
            <a:off x="6738050" y="4002803"/>
            <a:ext cx="589935" cy="967519"/>
          </a:xfrm>
          <a:prstGeom prst="rightArrow">
            <a:avLst/>
          </a:prstGeom>
          <a:solidFill>
            <a:srgbClr val="001746"/>
          </a:solidFill>
          <a:ln>
            <a:solidFill>
              <a:srgbClr val="0017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3" name="図 22" descr="図形&#10;&#10;低い精度で自動的に生成された説明">
            <a:extLst>
              <a:ext uri="{FF2B5EF4-FFF2-40B4-BE49-F238E27FC236}">
                <a16:creationId xmlns:a16="http://schemas.microsoft.com/office/drawing/2014/main" id="{B93B1C31-D5FB-2907-A418-42E6C241AD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1517" y="3515700"/>
            <a:ext cx="2378997" cy="2378997"/>
          </a:xfrm>
          <a:prstGeom prst="rect">
            <a:avLst/>
          </a:prstGeom>
        </p:spPr>
      </p:pic>
      <p:sp>
        <p:nvSpPr>
          <p:cNvPr id="11" name="テキスト ボックス 10">
            <a:extLst>
              <a:ext uri="{FF2B5EF4-FFF2-40B4-BE49-F238E27FC236}">
                <a16:creationId xmlns:a16="http://schemas.microsoft.com/office/drawing/2014/main" id="{34191921-D9F4-0E49-E942-924C9F94489B}"/>
              </a:ext>
            </a:extLst>
          </p:cNvPr>
          <p:cNvSpPr txBox="1"/>
          <p:nvPr/>
        </p:nvSpPr>
        <p:spPr>
          <a:xfrm>
            <a:off x="98321" y="142793"/>
            <a:ext cx="3615263" cy="461665"/>
          </a:xfrm>
          <a:prstGeom prst="rect">
            <a:avLst/>
          </a:prstGeom>
          <a:noFill/>
        </p:spPr>
        <p:txBody>
          <a:bodyPr wrap="square" rtlCol="0">
            <a:spAutoFit/>
          </a:bodyPr>
          <a:lstStyle/>
          <a:p>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研修成果　</a:t>
            </a:r>
            <a:r>
              <a:rPr kumimoji="1" lang="en-US" altLang="ja-JP"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チーム力</a:t>
            </a:r>
            <a:r>
              <a:rPr kumimoji="1" lang="en-US" altLang="ja-JP"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endPar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Tree>
    <p:extLst>
      <p:ext uri="{BB962C8B-B14F-4D97-AF65-F5344CB8AC3E}">
        <p14:creationId xmlns:p14="http://schemas.microsoft.com/office/powerpoint/2010/main" val="326503931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000"/>
                                        <p:tgtEl>
                                          <p:spTgt spid="21"/>
                                        </p:tgtEl>
                                      </p:cBhvr>
                                    </p:animEffect>
                                    <p:anim calcmode="lin" valueType="num">
                                      <p:cBhvr>
                                        <p:cTn id="8" dur="2000" fill="hold"/>
                                        <p:tgtEl>
                                          <p:spTgt spid="21"/>
                                        </p:tgtEl>
                                        <p:attrNameLst>
                                          <p:attrName>ppt_w</p:attrName>
                                        </p:attrNameLst>
                                      </p:cBhvr>
                                      <p:tavLst>
                                        <p:tav tm="0" fmla="#ppt_w*sin(2.5*pi*$)">
                                          <p:val>
                                            <p:fltVal val="0"/>
                                          </p:val>
                                        </p:tav>
                                        <p:tav tm="100000">
                                          <p:val>
                                            <p:fltVal val="1"/>
                                          </p:val>
                                        </p:tav>
                                      </p:tavLst>
                                    </p:anim>
                                    <p:anim calcmode="lin" valueType="num">
                                      <p:cBhvr>
                                        <p:cTn id="9" dur="2000" fill="hold"/>
                                        <p:tgtEl>
                                          <p:spTgt spid="2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AF5B89C-BE04-2EBA-E3F1-A8FE724DDF53}"/>
              </a:ext>
            </a:extLst>
          </p:cNvPr>
          <p:cNvSpPr/>
          <p:nvPr/>
        </p:nvSpPr>
        <p:spPr>
          <a:xfrm>
            <a:off x="0" y="1"/>
            <a:ext cx="12192000" cy="698089"/>
          </a:xfrm>
          <a:prstGeom prst="rect">
            <a:avLst/>
          </a:prstGeom>
          <a:solidFill>
            <a:srgbClr val="E9E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 name="グループ化 5">
            <a:extLst>
              <a:ext uri="{FF2B5EF4-FFF2-40B4-BE49-F238E27FC236}">
                <a16:creationId xmlns:a16="http://schemas.microsoft.com/office/drawing/2014/main" id="{4F1D35EC-11DD-6D56-313E-EEEBB672F120}"/>
              </a:ext>
            </a:extLst>
          </p:cNvPr>
          <p:cNvGrpSpPr/>
          <p:nvPr/>
        </p:nvGrpSpPr>
        <p:grpSpPr>
          <a:xfrm>
            <a:off x="3735355" y="4517364"/>
            <a:ext cx="4721290" cy="1607095"/>
            <a:chOff x="3735355" y="4517364"/>
            <a:chExt cx="4721290" cy="1607095"/>
          </a:xfrm>
        </p:grpSpPr>
        <p:sp>
          <p:nvSpPr>
            <p:cNvPr id="7" name="矢印: 下 6">
              <a:extLst>
                <a:ext uri="{FF2B5EF4-FFF2-40B4-BE49-F238E27FC236}">
                  <a16:creationId xmlns:a16="http://schemas.microsoft.com/office/drawing/2014/main" id="{CE4513BC-ABAB-8410-19F4-BE1A649C8929}"/>
                </a:ext>
              </a:extLst>
            </p:cNvPr>
            <p:cNvSpPr/>
            <p:nvPr/>
          </p:nvSpPr>
          <p:spPr>
            <a:xfrm>
              <a:off x="5352659" y="4517364"/>
              <a:ext cx="1486678" cy="578711"/>
            </a:xfrm>
            <a:prstGeom prst="downArrow">
              <a:avLst/>
            </a:prstGeom>
            <a:solidFill>
              <a:srgbClr val="001746"/>
            </a:solidFill>
            <a:ln>
              <a:solidFill>
                <a:srgbClr val="0017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ABD82A66-B2F1-DD02-7A93-52421394D3D0}"/>
                </a:ext>
              </a:extLst>
            </p:cNvPr>
            <p:cNvSpPr txBox="1"/>
            <p:nvPr/>
          </p:nvSpPr>
          <p:spPr>
            <a:xfrm>
              <a:off x="3735355" y="5108347"/>
              <a:ext cx="4721290" cy="1016112"/>
            </a:xfrm>
            <a:prstGeom prst="rect">
              <a:avLst/>
            </a:prstGeom>
            <a:noFill/>
          </p:spPr>
          <p:txBody>
            <a:bodyPr wrap="square">
              <a:spAutoFit/>
            </a:bodyPr>
            <a:lstStyle/>
            <a:p>
              <a:pPr marL="0" indent="0" algn="ctr">
                <a:lnSpc>
                  <a:spcPct val="150000"/>
                </a:lnSpc>
                <a:buNone/>
              </a:pPr>
              <a:r>
                <a:rPr lang="ja-JP" altLang="en-US" sz="4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チーム力向上！</a:t>
              </a:r>
              <a:endParaRPr lang="en-US" altLang="ja-JP" sz="4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grpSp>
      <p:grpSp>
        <p:nvGrpSpPr>
          <p:cNvPr id="5" name="グループ化 4">
            <a:extLst>
              <a:ext uri="{FF2B5EF4-FFF2-40B4-BE49-F238E27FC236}">
                <a16:creationId xmlns:a16="http://schemas.microsoft.com/office/drawing/2014/main" id="{471643B4-EDEC-2B7C-3AAB-6389C5E203EF}"/>
              </a:ext>
            </a:extLst>
          </p:cNvPr>
          <p:cNvGrpSpPr/>
          <p:nvPr/>
        </p:nvGrpSpPr>
        <p:grpSpPr>
          <a:xfrm>
            <a:off x="2802293" y="3356211"/>
            <a:ext cx="6452118" cy="815548"/>
            <a:chOff x="2802293" y="3356211"/>
            <a:chExt cx="6452118" cy="815548"/>
          </a:xfrm>
        </p:grpSpPr>
        <p:sp>
          <p:nvSpPr>
            <p:cNvPr id="13" name="四角形: 角を丸くする 12">
              <a:extLst>
                <a:ext uri="{FF2B5EF4-FFF2-40B4-BE49-F238E27FC236}">
                  <a16:creationId xmlns:a16="http://schemas.microsoft.com/office/drawing/2014/main" id="{0C8B5ADC-1165-FFF8-A29C-EC7658FAFF29}"/>
                </a:ext>
              </a:extLst>
            </p:cNvPr>
            <p:cNvSpPr/>
            <p:nvPr/>
          </p:nvSpPr>
          <p:spPr>
            <a:xfrm>
              <a:off x="2937587" y="3356211"/>
              <a:ext cx="6316824" cy="815548"/>
            </a:xfrm>
            <a:prstGeom prst="roundRect">
              <a:avLst/>
            </a:prstGeom>
            <a:noFill/>
            <a:ln w="28575">
              <a:solidFill>
                <a:srgbClr val="7DE3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E021D0DF-B87E-AE70-C879-2B8C07102217}"/>
                </a:ext>
              </a:extLst>
            </p:cNvPr>
            <p:cNvSpPr txBox="1"/>
            <p:nvPr/>
          </p:nvSpPr>
          <p:spPr>
            <a:xfrm>
              <a:off x="2802293" y="3406946"/>
              <a:ext cx="6316824" cy="680186"/>
            </a:xfrm>
            <a:prstGeom prst="rect">
              <a:avLst/>
            </a:prstGeom>
            <a:noFill/>
          </p:spPr>
          <p:txBody>
            <a:bodyPr wrap="square">
              <a:spAutoFit/>
            </a:bodyPr>
            <a:lstStyle/>
            <a:p>
              <a:pPr marL="0" indent="0" algn="ctr">
                <a:lnSpc>
                  <a:spcPct val="150000"/>
                </a:lnSpc>
                <a:buNone/>
              </a:pPr>
              <a:r>
                <a:rPr lang="ja-JP" altLang="en-US" sz="28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相手に伝わる言語化</a:t>
              </a:r>
              <a:endParaRPr lang="en-US" altLang="ja-JP" sz="28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grpSp>
      <p:grpSp>
        <p:nvGrpSpPr>
          <p:cNvPr id="3" name="グループ化 2">
            <a:extLst>
              <a:ext uri="{FF2B5EF4-FFF2-40B4-BE49-F238E27FC236}">
                <a16:creationId xmlns:a16="http://schemas.microsoft.com/office/drawing/2014/main" id="{A8EFB6B7-6DCC-77C8-CA79-3EA5D1575D41}"/>
              </a:ext>
            </a:extLst>
          </p:cNvPr>
          <p:cNvGrpSpPr/>
          <p:nvPr/>
        </p:nvGrpSpPr>
        <p:grpSpPr>
          <a:xfrm>
            <a:off x="2937587" y="1183552"/>
            <a:ext cx="6316824" cy="1242499"/>
            <a:chOff x="2937587" y="1183552"/>
            <a:chExt cx="6316824" cy="1242499"/>
          </a:xfrm>
        </p:grpSpPr>
        <p:sp>
          <p:nvSpPr>
            <p:cNvPr id="11" name="四角形: 角を丸くする 10">
              <a:extLst>
                <a:ext uri="{FF2B5EF4-FFF2-40B4-BE49-F238E27FC236}">
                  <a16:creationId xmlns:a16="http://schemas.microsoft.com/office/drawing/2014/main" id="{CFCD755A-6A2E-5B1C-5F44-DA491F638518}"/>
                </a:ext>
              </a:extLst>
            </p:cNvPr>
            <p:cNvSpPr/>
            <p:nvPr/>
          </p:nvSpPr>
          <p:spPr>
            <a:xfrm>
              <a:off x="2937587" y="1183552"/>
              <a:ext cx="6316824" cy="815548"/>
            </a:xfrm>
            <a:prstGeom prst="roundRect">
              <a:avLst/>
            </a:prstGeom>
            <a:noFill/>
            <a:ln w="28575">
              <a:solidFill>
                <a:srgbClr val="7DE3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6953879D-9BE6-DE03-5160-640D304D0725}"/>
                </a:ext>
              </a:extLst>
            </p:cNvPr>
            <p:cNvSpPr txBox="1"/>
            <p:nvPr/>
          </p:nvSpPr>
          <p:spPr>
            <a:xfrm>
              <a:off x="3280486" y="1221667"/>
              <a:ext cx="5631025" cy="680186"/>
            </a:xfrm>
            <a:prstGeom prst="rect">
              <a:avLst/>
            </a:prstGeom>
            <a:noFill/>
          </p:spPr>
          <p:txBody>
            <a:bodyPr wrap="square">
              <a:spAutoFit/>
            </a:bodyPr>
            <a:lstStyle/>
            <a:p>
              <a:pPr marL="0" indent="0" algn="ctr">
                <a:lnSpc>
                  <a:spcPct val="150000"/>
                </a:lnSpc>
                <a:buNone/>
              </a:pPr>
              <a:r>
                <a:rPr lang="ja-JP" altLang="en-US" sz="28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責任をもって役割を全う</a:t>
              </a:r>
              <a:endParaRPr lang="en-US" altLang="ja-JP" sz="28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18" name="十字形 17">
              <a:extLst>
                <a:ext uri="{FF2B5EF4-FFF2-40B4-BE49-F238E27FC236}">
                  <a16:creationId xmlns:a16="http://schemas.microsoft.com/office/drawing/2014/main" id="{D46A18B5-1420-560F-96B0-814ADF8F4152}"/>
                </a:ext>
              </a:extLst>
            </p:cNvPr>
            <p:cNvSpPr/>
            <p:nvPr/>
          </p:nvSpPr>
          <p:spPr>
            <a:xfrm rot="2628362">
              <a:off x="5816080" y="1859338"/>
              <a:ext cx="559836" cy="566713"/>
            </a:xfrm>
            <a:prstGeom prst="plus">
              <a:avLst>
                <a:gd name="adj" fmla="val 43333"/>
              </a:avLst>
            </a:prstGeom>
            <a:solidFill>
              <a:srgbClr val="7DE3A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 name="グループ化 3">
            <a:extLst>
              <a:ext uri="{FF2B5EF4-FFF2-40B4-BE49-F238E27FC236}">
                <a16:creationId xmlns:a16="http://schemas.microsoft.com/office/drawing/2014/main" id="{E6F2A6AE-330B-E36A-863D-8F532D2B0EA5}"/>
              </a:ext>
            </a:extLst>
          </p:cNvPr>
          <p:cNvGrpSpPr/>
          <p:nvPr/>
        </p:nvGrpSpPr>
        <p:grpSpPr>
          <a:xfrm>
            <a:off x="2937587" y="2269881"/>
            <a:ext cx="6316824" cy="1247620"/>
            <a:chOff x="2937587" y="2269881"/>
            <a:chExt cx="6316824" cy="1247620"/>
          </a:xfrm>
        </p:grpSpPr>
        <p:sp>
          <p:nvSpPr>
            <p:cNvPr id="12" name="四角形: 角を丸くする 11">
              <a:extLst>
                <a:ext uri="{FF2B5EF4-FFF2-40B4-BE49-F238E27FC236}">
                  <a16:creationId xmlns:a16="http://schemas.microsoft.com/office/drawing/2014/main" id="{39CDDD94-DF0E-D63C-7DBF-F9E8B9AF7A29}"/>
                </a:ext>
              </a:extLst>
            </p:cNvPr>
            <p:cNvSpPr/>
            <p:nvPr/>
          </p:nvSpPr>
          <p:spPr>
            <a:xfrm>
              <a:off x="2937587" y="2269881"/>
              <a:ext cx="6316824" cy="815548"/>
            </a:xfrm>
            <a:prstGeom prst="roundRect">
              <a:avLst/>
            </a:prstGeom>
            <a:noFill/>
            <a:ln w="28575">
              <a:solidFill>
                <a:srgbClr val="7DE3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60B66D7E-926C-084F-6B74-32CB04B10CE6}"/>
                </a:ext>
              </a:extLst>
            </p:cNvPr>
            <p:cNvSpPr txBox="1"/>
            <p:nvPr/>
          </p:nvSpPr>
          <p:spPr>
            <a:xfrm>
              <a:off x="3280486" y="2303453"/>
              <a:ext cx="5631025" cy="680186"/>
            </a:xfrm>
            <a:prstGeom prst="rect">
              <a:avLst/>
            </a:prstGeom>
            <a:noFill/>
          </p:spPr>
          <p:txBody>
            <a:bodyPr wrap="square">
              <a:spAutoFit/>
            </a:bodyPr>
            <a:lstStyle/>
            <a:p>
              <a:pPr marL="0" indent="0" algn="ctr">
                <a:lnSpc>
                  <a:spcPct val="150000"/>
                </a:lnSpc>
                <a:buNone/>
              </a:pPr>
              <a:r>
                <a:rPr lang="ja-JP" altLang="en-US" sz="28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正しい情報をすぐに得られる環境</a:t>
              </a:r>
              <a:endParaRPr lang="en-US" altLang="ja-JP" sz="28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19" name="十字形 18">
              <a:extLst>
                <a:ext uri="{FF2B5EF4-FFF2-40B4-BE49-F238E27FC236}">
                  <a16:creationId xmlns:a16="http://schemas.microsoft.com/office/drawing/2014/main" id="{4E265BD6-7D54-37D2-6017-1892D51A84C9}"/>
                </a:ext>
              </a:extLst>
            </p:cNvPr>
            <p:cNvSpPr/>
            <p:nvPr/>
          </p:nvSpPr>
          <p:spPr>
            <a:xfrm rot="2628362">
              <a:off x="5816081" y="2950788"/>
              <a:ext cx="559836" cy="566713"/>
            </a:xfrm>
            <a:prstGeom prst="plus">
              <a:avLst>
                <a:gd name="adj" fmla="val 43333"/>
              </a:avLst>
            </a:prstGeom>
            <a:solidFill>
              <a:srgbClr val="7DE3A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2" name="図 21" descr="図形&#10;&#10;低い精度で自動的に生成された説明">
            <a:extLst>
              <a:ext uri="{FF2B5EF4-FFF2-40B4-BE49-F238E27FC236}">
                <a16:creationId xmlns:a16="http://schemas.microsoft.com/office/drawing/2014/main" id="{63E9DEB2-3B67-FE5F-1574-085DC956F9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961" y="3908627"/>
            <a:ext cx="3172701" cy="3172701"/>
          </a:xfrm>
          <a:prstGeom prst="rect">
            <a:avLst/>
          </a:prstGeom>
        </p:spPr>
      </p:pic>
      <p:pic>
        <p:nvPicPr>
          <p:cNvPr id="24" name="図 23" descr="図形&#10;&#10;低い精度で自動的に生成された説明">
            <a:extLst>
              <a:ext uri="{FF2B5EF4-FFF2-40B4-BE49-F238E27FC236}">
                <a16:creationId xmlns:a16="http://schemas.microsoft.com/office/drawing/2014/main" id="{08A292F5-7CD2-D481-C21F-0A0F1BC6DD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9988" y="4133031"/>
            <a:ext cx="2790597" cy="2790597"/>
          </a:xfrm>
          <a:prstGeom prst="rect">
            <a:avLst/>
          </a:prstGeom>
        </p:spPr>
      </p:pic>
      <p:sp>
        <p:nvSpPr>
          <p:cNvPr id="25" name="テキスト ボックス 24">
            <a:extLst>
              <a:ext uri="{FF2B5EF4-FFF2-40B4-BE49-F238E27FC236}">
                <a16:creationId xmlns:a16="http://schemas.microsoft.com/office/drawing/2014/main" id="{1925A752-65F8-292E-199B-482893AAFAB9}"/>
              </a:ext>
            </a:extLst>
          </p:cNvPr>
          <p:cNvSpPr txBox="1"/>
          <p:nvPr/>
        </p:nvSpPr>
        <p:spPr>
          <a:xfrm>
            <a:off x="98321" y="142793"/>
            <a:ext cx="3615263" cy="461665"/>
          </a:xfrm>
          <a:prstGeom prst="rect">
            <a:avLst/>
          </a:prstGeom>
          <a:noFill/>
        </p:spPr>
        <p:txBody>
          <a:bodyPr wrap="square" rtlCol="0">
            <a:spAutoFit/>
          </a:bodyPr>
          <a:lstStyle/>
          <a:p>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研修成果　</a:t>
            </a:r>
            <a:r>
              <a:rPr kumimoji="1" lang="en-US" altLang="ja-JP"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チーム力</a:t>
            </a:r>
            <a:r>
              <a:rPr kumimoji="1" lang="en-US" altLang="ja-JP"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endPar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Tree>
    <p:extLst>
      <p:ext uri="{BB962C8B-B14F-4D97-AF65-F5344CB8AC3E}">
        <p14:creationId xmlns:p14="http://schemas.microsoft.com/office/powerpoint/2010/main" val="4663880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1000"/>
                                        <p:tgtEl>
                                          <p:spTgt spid="22"/>
                                        </p:tgtEl>
                                      </p:cBhvr>
                                    </p:animEffect>
                                    <p:anim calcmode="lin" valueType="num">
                                      <p:cBhvr>
                                        <p:cTn id="25" dur="1000" fill="hold"/>
                                        <p:tgtEl>
                                          <p:spTgt spid="22"/>
                                        </p:tgtEl>
                                        <p:attrNameLst>
                                          <p:attrName>ppt_x</p:attrName>
                                        </p:attrNameLst>
                                      </p:cBhvr>
                                      <p:tavLst>
                                        <p:tav tm="0">
                                          <p:val>
                                            <p:strVal val="#ppt_x"/>
                                          </p:val>
                                        </p:tav>
                                        <p:tav tm="100000">
                                          <p:val>
                                            <p:strVal val="#ppt_x"/>
                                          </p:val>
                                        </p:tav>
                                      </p:tavLst>
                                    </p:anim>
                                    <p:anim calcmode="lin" valueType="num">
                                      <p:cBhvr>
                                        <p:cTn id="26" dur="1000" fill="hold"/>
                                        <p:tgtEl>
                                          <p:spTgt spid="22"/>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1000"/>
                                        <p:tgtEl>
                                          <p:spTgt spid="24"/>
                                        </p:tgtEl>
                                      </p:cBhvr>
                                    </p:animEffect>
                                    <p:anim calcmode="lin" valueType="num">
                                      <p:cBhvr>
                                        <p:cTn id="30" dur="1000" fill="hold"/>
                                        <p:tgtEl>
                                          <p:spTgt spid="24"/>
                                        </p:tgtEl>
                                        <p:attrNameLst>
                                          <p:attrName>ppt_x</p:attrName>
                                        </p:attrNameLst>
                                      </p:cBhvr>
                                      <p:tavLst>
                                        <p:tav tm="0">
                                          <p:val>
                                            <p:strVal val="#ppt_x"/>
                                          </p:val>
                                        </p:tav>
                                        <p:tav tm="100000">
                                          <p:val>
                                            <p:strVal val="#ppt_x"/>
                                          </p:val>
                                        </p:tav>
                                      </p:tavLst>
                                    </p:anim>
                                    <p:anim calcmode="lin" valueType="num">
                                      <p:cBhvr>
                                        <p:cTn id="31"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AF5B89C-BE04-2EBA-E3F1-A8FE724DDF53}"/>
              </a:ext>
            </a:extLst>
          </p:cNvPr>
          <p:cNvSpPr/>
          <p:nvPr/>
        </p:nvSpPr>
        <p:spPr>
          <a:xfrm>
            <a:off x="0" y="1"/>
            <a:ext cx="12192000" cy="698089"/>
          </a:xfrm>
          <a:prstGeom prst="rect">
            <a:avLst/>
          </a:prstGeom>
          <a:solidFill>
            <a:srgbClr val="E9E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FCEA6FC0-CDAE-299B-3A48-024710F1D6ED}"/>
              </a:ext>
            </a:extLst>
          </p:cNvPr>
          <p:cNvSpPr txBox="1"/>
          <p:nvPr/>
        </p:nvSpPr>
        <p:spPr>
          <a:xfrm>
            <a:off x="98321" y="142793"/>
            <a:ext cx="3242038" cy="461665"/>
          </a:xfrm>
          <a:prstGeom prst="rect">
            <a:avLst/>
          </a:prstGeom>
          <a:noFill/>
        </p:spPr>
        <p:txBody>
          <a:bodyPr wrap="square" rtlCol="0">
            <a:spAutoFit/>
          </a:bodyPr>
          <a:lstStyle/>
          <a:p>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研修成果　</a:t>
            </a:r>
            <a:r>
              <a:rPr kumimoji="1" lang="en-US" altLang="ja-JP"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技術力</a:t>
            </a:r>
            <a:r>
              <a:rPr kumimoji="1" lang="en-US" altLang="ja-JP"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endPar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pic>
        <p:nvPicPr>
          <p:cNvPr id="5" name="図 4" descr="図形&#10;&#10;低い精度で自動的に生成された説明">
            <a:extLst>
              <a:ext uri="{FF2B5EF4-FFF2-40B4-BE49-F238E27FC236}">
                <a16:creationId xmlns:a16="http://schemas.microsoft.com/office/drawing/2014/main" id="{3CD28640-C40D-4706-FBD1-A2841853EA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712" y="1206757"/>
            <a:ext cx="4988770" cy="4988770"/>
          </a:xfrm>
          <a:prstGeom prst="rect">
            <a:avLst/>
          </a:prstGeom>
        </p:spPr>
      </p:pic>
      <p:sp>
        <p:nvSpPr>
          <p:cNvPr id="9" name="テキスト ボックス 8">
            <a:extLst>
              <a:ext uri="{FF2B5EF4-FFF2-40B4-BE49-F238E27FC236}">
                <a16:creationId xmlns:a16="http://schemas.microsoft.com/office/drawing/2014/main" id="{B689C874-FBF5-A01F-32E7-9F91681DB8B3}"/>
              </a:ext>
            </a:extLst>
          </p:cNvPr>
          <p:cNvSpPr txBox="1"/>
          <p:nvPr/>
        </p:nvSpPr>
        <p:spPr>
          <a:xfrm>
            <a:off x="5587482" y="1076129"/>
            <a:ext cx="5887616" cy="1261884"/>
          </a:xfrm>
          <a:prstGeom prst="rect">
            <a:avLst/>
          </a:prstGeom>
          <a:noFill/>
        </p:spPr>
        <p:txBody>
          <a:bodyPr wrap="square">
            <a:spAutoFit/>
          </a:bodyPr>
          <a:lstStyle/>
          <a:p>
            <a:pPr marL="0" indent="0">
              <a:lnSpc>
                <a:spcPct val="150000"/>
              </a:lnSpc>
              <a:buNone/>
            </a:pPr>
            <a:r>
              <a:rPr lang="en-US" altLang="ja-JP" sz="3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Q. </a:t>
            </a:r>
            <a:r>
              <a:rPr lang="ja-JP" altLang="en-US" sz="28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演習前と比べて自身の技術力が　</a:t>
            </a:r>
            <a:endParaRPr lang="en-US" altLang="ja-JP" sz="28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a:p>
            <a:pPr marL="0" indent="0">
              <a:buNone/>
            </a:pPr>
            <a:r>
              <a:rPr lang="ja-JP" altLang="en-US" sz="28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     向上したと思いますか？</a:t>
            </a:r>
            <a:endParaRPr lang="en-US" altLang="ja-JP" sz="28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grpSp>
        <p:nvGrpSpPr>
          <p:cNvPr id="4" name="グループ化 3">
            <a:extLst>
              <a:ext uri="{FF2B5EF4-FFF2-40B4-BE49-F238E27FC236}">
                <a16:creationId xmlns:a16="http://schemas.microsoft.com/office/drawing/2014/main" id="{69838304-6AD6-FD98-CB8D-34D0AE3B473B}"/>
              </a:ext>
            </a:extLst>
          </p:cNvPr>
          <p:cNvGrpSpPr/>
          <p:nvPr/>
        </p:nvGrpSpPr>
        <p:grpSpPr>
          <a:xfrm>
            <a:off x="6839340" y="2601677"/>
            <a:ext cx="3573624" cy="3479475"/>
            <a:chOff x="6839340" y="2601677"/>
            <a:chExt cx="3573624" cy="3479475"/>
          </a:xfrm>
        </p:grpSpPr>
        <p:sp>
          <p:nvSpPr>
            <p:cNvPr id="11" name="フローチャート: 結合子 10">
              <a:extLst>
                <a:ext uri="{FF2B5EF4-FFF2-40B4-BE49-F238E27FC236}">
                  <a16:creationId xmlns:a16="http://schemas.microsoft.com/office/drawing/2014/main" id="{7342612A-BA93-A69C-2E57-0B4B78896108}"/>
                </a:ext>
              </a:extLst>
            </p:cNvPr>
            <p:cNvSpPr/>
            <p:nvPr/>
          </p:nvSpPr>
          <p:spPr>
            <a:xfrm>
              <a:off x="6839340" y="2601677"/>
              <a:ext cx="3573624" cy="3479475"/>
            </a:xfrm>
            <a:prstGeom prst="flowChartConnector">
              <a:avLst/>
            </a:prstGeom>
            <a:solidFill>
              <a:srgbClr val="EA7B6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コネクタ 12">
              <a:extLst>
                <a:ext uri="{FF2B5EF4-FFF2-40B4-BE49-F238E27FC236}">
                  <a16:creationId xmlns:a16="http://schemas.microsoft.com/office/drawing/2014/main" id="{ED3F143F-A5B5-799F-3C16-4C2B1045672A}"/>
                </a:ext>
              </a:extLst>
            </p:cNvPr>
            <p:cNvCxnSpPr>
              <a:cxnSpLocks/>
            </p:cNvCxnSpPr>
            <p:nvPr/>
          </p:nvCxnSpPr>
          <p:spPr>
            <a:xfrm flipH="1">
              <a:off x="8607141" y="2601677"/>
              <a:ext cx="19011" cy="1739737"/>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D8AEB18E-F68D-B6DF-2575-D137ADC4EF2B}"/>
                </a:ext>
              </a:extLst>
            </p:cNvPr>
            <p:cNvSpPr txBox="1"/>
            <p:nvPr/>
          </p:nvSpPr>
          <p:spPr>
            <a:xfrm>
              <a:off x="7453954" y="4607486"/>
              <a:ext cx="1484773" cy="830997"/>
            </a:xfrm>
            <a:prstGeom prst="rect">
              <a:avLst/>
            </a:prstGeom>
            <a:noFill/>
          </p:spPr>
          <p:txBody>
            <a:bodyPr wrap="square" rtlCol="0">
              <a:spAutoFit/>
            </a:bodyPr>
            <a:lstStyle/>
            <a:p>
              <a:r>
                <a:rPr kumimoji="1" lang="ja-JP" altLang="en-US" sz="4800" dirty="0">
                  <a:ln>
                    <a:solidFill>
                      <a:schemeClr val="bg1"/>
                    </a:solidFill>
                  </a:ln>
                  <a:solidFill>
                    <a:schemeClr val="bg1"/>
                  </a:solidFill>
                  <a:latin typeface="UD デジタル 教科書体 NP-R" panose="02020400000000000000" pitchFamily="18" charset="-128"/>
                  <a:ea typeface="UD デジタル 教科書体 NP-R" panose="02020400000000000000" pitchFamily="18" charset="-128"/>
                </a:rPr>
                <a:t>はい</a:t>
              </a:r>
            </a:p>
          </p:txBody>
        </p:sp>
        <p:sp>
          <p:nvSpPr>
            <p:cNvPr id="18" name="テキスト ボックス 17">
              <a:extLst>
                <a:ext uri="{FF2B5EF4-FFF2-40B4-BE49-F238E27FC236}">
                  <a16:creationId xmlns:a16="http://schemas.microsoft.com/office/drawing/2014/main" id="{48DE3023-FA0A-196A-ECBA-D18116DA3A53}"/>
                </a:ext>
              </a:extLst>
            </p:cNvPr>
            <p:cNvSpPr txBox="1"/>
            <p:nvPr/>
          </p:nvSpPr>
          <p:spPr>
            <a:xfrm>
              <a:off x="8709952" y="4792151"/>
              <a:ext cx="1124514" cy="461665"/>
            </a:xfrm>
            <a:prstGeom prst="rect">
              <a:avLst/>
            </a:prstGeom>
            <a:noFill/>
          </p:spPr>
          <p:txBody>
            <a:bodyPr wrap="square" rtlCol="0">
              <a:spAutoFit/>
            </a:bodyPr>
            <a:lstStyle/>
            <a:p>
              <a:r>
                <a:rPr kumimoji="1" lang="en-US" altLang="ja-JP" sz="2400" dirty="0">
                  <a:ln>
                    <a:solidFill>
                      <a:schemeClr val="bg1"/>
                    </a:solidFill>
                  </a:ln>
                  <a:solidFill>
                    <a:schemeClr val="bg1"/>
                  </a:solidFill>
                  <a:latin typeface="UD デジタル 教科書体 NP-R" panose="02020400000000000000" pitchFamily="18" charset="-128"/>
                  <a:ea typeface="UD デジタル 教科書体 NP-R" panose="02020400000000000000" pitchFamily="18" charset="-128"/>
                </a:rPr>
                <a:t>100%</a:t>
              </a:r>
              <a:endParaRPr kumimoji="1" lang="ja-JP" altLang="en-US" sz="2400" dirty="0">
                <a:ln>
                  <a:solidFill>
                    <a:schemeClr val="bg1"/>
                  </a:solidFill>
                </a:ln>
                <a:solidFill>
                  <a:schemeClr val="bg1"/>
                </a:solidFill>
                <a:latin typeface="UD デジタル 教科書体 NP-R" panose="02020400000000000000" pitchFamily="18" charset="-128"/>
                <a:ea typeface="UD デジタル 教科書体 NP-R" panose="02020400000000000000" pitchFamily="18" charset="-128"/>
              </a:endParaRPr>
            </a:p>
          </p:txBody>
        </p:sp>
      </p:grpSp>
      <p:sp>
        <p:nvSpPr>
          <p:cNvPr id="19" name="テキスト ボックス 18">
            <a:extLst>
              <a:ext uri="{FF2B5EF4-FFF2-40B4-BE49-F238E27FC236}">
                <a16:creationId xmlns:a16="http://schemas.microsoft.com/office/drawing/2014/main" id="{AF4A7767-0BD2-AD17-1077-0C90F52C89D2}"/>
              </a:ext>
            </a:extLst>
          </p:cNvPr>
          <p:cNvSpPr txBox="1"/>
          <p:nvPr/>
        </p:nvSpPr>
        <p:spPr>
          <a:xfrm>
            <a:off x="9927771" y="5881097"/>
            <a:ext cx="1813249" cy="400110"/>
          </a:xfrm>
          <a:prstGeom prst="rect">
            <a:avLst/>
          </a:prstGeom>
          <a:noFill/>
        </p:spPr>
        <p:txBody>
          <a:bodyPr wrap="square" rtlCol="0">
            <a:spAutoFit/>
          </a:bodyPr>
          <a:lstStyle/>
          <a:p>
            <a:r>
              <a:rPr kumimoji="1" lang="ja-JP" altLang="en-US"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r>
              <a:rPr kumimoji="1" lang="en-US" altLang="ja-JP"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5</a:t>
            </a:r>
            <a:r>
              <a:rPr kumimoji="1" lang="ja-JP" altLang="en-US"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人中</a:t>
            </a:r>
            <a:r>
              <a:rPr kumimoji="1" lang="en-US" altLang="ja-JP"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5</a:t>
            </a:r>
            <a:r>
              <a:rPr kumimoji="1" lang="ja-JP" altLang="en-US"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人）</a:t>
            </a:r>
          </a:p>
        </p:txBody>
      </p:sp>
    </p:spTree>
    <p:extLst>
      <p:ext uri="{BB962C8B-B14F-4D97-AF65-F5344CB8AC3E}">
        <p14:creationId xmlns:p14="http://schemas.microsoft.com/office/powerpoint/2010/main" val="24988919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par>
                          <p:cTn id="13" fill="hold">
                            <p:stCondLst>
                              <p:cond delay="2000"/>
                            </p:stCondLst>
                            <p:childTnLst>
                              <p:par>
                                <p:cTn id="14" presetID="10" presetClass="entr" presetSubtype="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AF5B89C-BE04-2EBA-E3F1-A8FE724DDF53}"/>
              </a:ext>
            </a:extLst>
          </p:cNvPr>
          <p:cNvSpPr/>
          <p:nvPr/>
        </p:nvSpPr>
        <p:spPr>
          <a:xfrm>
            <a:off x="0" y="1"/>
            <a:ext cx="12192000" cy="6857999"/>
          </a:xfrm>
          <a:prstGeom prst="rect">
            <a:avLst/>
          </a:prstGeom>
          <a:solidFill>
            <a:srgbClr val="E9E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76FC10C4-1002-830A-10D6-954AD45E36DD}"/>
              </a:ext>
            </a:extLst>
          </p:cNvPr>
          <p:cNvSpPr/>
          <p:nvPr/>
        </p:nvSpPr>
        <p:spPr>
          <a:xfrm>
            <a:off x="483476" y="483476"/>
            <a:ext cx="11246069" cy="5927834"/>
          </a:xfrm>
          <a:prstGeom prst="roundRect">
            <a:avLst>
              <a:gd name="adj" fmla="val 8661"/>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B8D9F2A5-2935-0D0E-EE29-CCC83E3A03D7}"/>
              </a:ext>
            </a:extLst>
          </p:cNvPr>
          <p:cNvSpPr txBox="1"/>
          <p:nvPr/>
        </p:nvSpPr>
        <p:spPr>
          <a:xfrm>
            <a:off x="3556154" y="2828833"/>
            <a:ext cx="1196895" cy="1200329"/>
          </a:xfrm>
          <a:prstGeom prst="rect">
            <a:avLst/>
          </a:prstGeom>
          <a:noFill/>
        </p:spPr>
        <p:txBody>
          <a:bodyPr wrap="square" rtlCol="0">
            <a:spAutoFit/>
          </a:bodyPr>
          <a:lstStyle/>
          <a:p>
            <a:r>
              <a:rPr kumimoji="1" lang="en-US" altLang="ja-JP" sz="7200" dirty="0">
                <a:ln>
                  <a:solidFill>
                    <a:srgbClr val="001746"/>
                  </a:solidFill>
                </a:ln>
                <a:solidFill>
                  <a:srgbClr val="001746"/>
                </a:solidFill>
                <a:ea typeface="UD デジタル 教科書体 NP-R" panose="02020400000000000000" pitchFamily="18" charset="-128"/>
              </a:rPr>
              <a:t>01</a:t>
            </a:r>
            <a:endParaRPr kumimoji="1" lang="ja-JP" altLang="en-US" sz="7200" dirty="0">
              <a:ln>
                <a:solidFill>
                  <a:srgbClr val="001746"/>
                </a:solidFill>
              </a:ln>
              <a:solidFill>
                <a:srgbClr val="001746"/>
              </a:solidFill>
              <a:ea typeface="UD デジタル 教科書体 NP-R" panose="02020400000000000000" pitchFamily="18" charset="-128"/>
            </a:endParaRPr>
          </a:p>
        </p:txBody>
      </p:sp>
      <p:sp>
        <p:nvSpPr>
          <p:cNvPr id="7" name="テキスト ボックス 6">
            <a:extLst>
              <a:ext uri="{FF2B5EF4-FFF2-40B4-BE49-F238E27FC236}">
                <a16:creationId xmlns:a16="http://schemas.microsoft.com/office/drawing/2014/main" id="{CB92C8C4-F057-97D3-C7E6-EB93DB760FF8}"/>
              </a:ext>
            </a:extLst>
          </p:cNvPr>
          <p:cNvSpPr txBox="1"/>
          <p:nvPr/>
        </p:nvSpPr>
        <p:spPr>
          <a:xfrm>
            <a:off x="5097517" y="2967333"/>
            <a:ext cx="3058510" cy="923330"/>
          </a:xfrm>
          <a:prstGeom prst="rect">
            <a:avLst/>
          </a:prstGeom>
          <a:noFill/>
        </p:spPr>
        <p:txBody>
          <a:bodyPr wrap="square" rtlCol="0">
            <a:spAutoFit/>
          </a:bodyPr>
          <a:lstStyle/>
          <a:p>
            <a:r>
              <a:rPr kumimoji="1" lang="ja-JP" altLang="en-US" sz="5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開発背景</a:t>
            </a:r>
          </a:p>
        </p:txBody>
      </p:sp>
      <p:cxnSp>
        <p:nvCxnSpPr>
          <p:cNvPr id="9" name="直線コネクタ 8">
            <a:extLst>
              <a:ext uri="{FF2B5EF4-FFF2-40B4-BE49-F238E27FC236}">
                <a16:creationId xmlns:a16="http://schemas.microsoft.com/office/drawing/2014/main" id="{AC07766E-F661-1380-95A0-434C2FF1C7C5}"/>
              </a:ext>
            </a:extLst>
          </p:cNvPr>
          <p:cNvCxnSpPr>
            <a:cxnSpLocks/>
          </p:cNvCxnSpPr>
          <p:nvPr/>
        </p:nvCxnSpPr>
        <p:spPr>
          <a:xfrm>
            <a:off x="3153104" y="3890663"/>
            <a:ext cx="5612524" cy="0"/>
          </a:xfrm>
          <a:prstGeom prst="line">
            <a:avLst/>
          </a:prstGeom>
          <a:ln w="28575">
            <a:solidFill>
              <a:srgbClr val="00174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5754717"/>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AF5B89C-BE04-2EBA-E3F1-A8FE724DDF53}"/>
              </a:ext>
            </a:extLst>
          </p:cNvPr>
          <p:cNvSpPr/>
          <p:nvPr/>
        </p:nvSpPr>
        <p:spPr>
          <a:xfrm>
            <a:off x="0" y="1"/>
            <a:ext cx="12192000" cy="698089"/>
          </a:xfrm>
          <a:prstGeom prst="rect">
            <a:avLst/>
          </a:prstGeom>
          <a:solidFill>
            <a:srgbClr val="E9E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2FF03679-F296-9850-831B-9132B114074F}"/>
              </a:ext>
            </a:extLst>
          </p:cNvPr>
          <p:cNvSpPr/>
          <p:nvPr/>
        </p:nvSpPr>
        <p:spPr>
          <a:xfrm>
            <a:off x="373626" y="1056742"/>
            <a:ext cx="11454580" cy="5471877"/>
          </a:xfrm>
          <a:prstGeom prst="roundRect">
            <a:avLst>
              <a:gd name="adj" fmla="val 6622"/>
            </a:avLst>
          </a:prstGeom>
          <a:noFill/>
          <a:ln w="38100">
            <a:solidFill>
              <a:srgbClr val="7DE3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07694928-E991-328A-4A87-21782781071E}"/>
              </a:ext>
            </a:extLst>
          </p:cNvPr>
          <p:cNvSpPr txBox="1"/>
          <p:nvPr/>
        </p:nvSpPr>
        <p:spPr>
          <a:xfrm>
            <a:off x="3340359" y="1501070"/>
            <a:ext cx="5093109" cy="584775"/>
          </a:xfrm>
          <a:prstGeom prst="rect">
            <a:avLst/>
          </a:prstGeom>
          <a:noFill/>
        </p:spPr>
        <p:txBody>
          <a:bodyPr wrap="square">
            <a:spAutoFit/>
          </a:bodyPr>
          <a:lstStyle/>
          <a:p>
            <a:pPr marL="0" indent="0">
              <a:buNone/>
            </a:pPr>
            <a:r>
              <a:rPr lang="ja-JP" altLang="en-US" sz="3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まずはお手本を全員で見る</a:t>
            </a:r>
            <a:endParaRPr lang="en-US" altLang="ja-JP" sz="3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8" name="四角形: 角を丸くする 7">
            <a:extLst>
              <a:ext uri="{FF2B5EF4-FFF2-40B4-BE49-F238E27FC236}">
                <a16:creationId xmlns:a16="http://schemas.microsoft.com/office/drawing/2014/main" id="{DD155667-9735-2DCE-FAE7-D80081024DB0}"/>
              </a:ext>
            </a:extLst>
          </p:cNvPr>
          <p:cNvSpPr/>
          <p:nvPr/>
        </p:nvSpPr>
        <p:spPr>
          <a:xfrm>
            <a:off x="373626" y="1056742"/>
            <a:ext cx="983226" cy="5471877"/>
          </a:xfrm>
          <a:prstGeom prst="roundRect">
            <a:avLst>
              <a:gd name="adj" fmla="val 38622"/>
            </a:avLst>
          </a:prstGeom>
          <a:solidFill>
            <a:srgbClr val="7DE3A1"/>
          </a:solidFill>
          <a:ln w="38100">
            <a:solidFill>
              <a:srgbClr val="7DE3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4EA1023B-D65C-3F7F-0BB1-6F7C9B04B959}"/>
              </a:ext>
            </a:extLst>
          </p:cNvPr>
          <p:cNvSpPr/>
          <p:nvPr/>
        </p:nvSpPr>
        <p:spPr>
          <a:xfrm>
            <a:off x="983225" y="1056742"/>
            <a:ext cx="491613" cy="5471877"/>
          </a:xfrm>
          <a:prstGeom prst="rect">
            <a:avLst/>
          </a:prstGeom>
          <a:solidFill>
            <a:srgbClr val="7DE3A1"/>
          </a:solidFill>
          <a:ln>
            <a:solidFill>
              <a:srgbClr val="7DE3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F3EAEFE1-7994-F55E-364D-E3EB2172356B}"/>
              </a:ext>
            </a:extLst>
          </p:cNvPr>
          <p:cNvSpPr txBox="1"/>
          <p:nvPr/>
        </p:nvSpPr>
        <p:spPr>
          <a:xfrm>
            <a:off x="511277" y="2570585"/>
            <a:ext cx="845575" cy="2123658"/>
          </a:xfrm>
          <a:prstGeom prst="rect">
            <a:avLst/>
          </a:prstGeom>
          <a:noFill/>
        </p:spPr>
        <p:txBody>
          <a:bodyPr wrap="square" rtlCol="0">
            <a:spAutoFit/>
          </a:bodyPr>
          <a:lstStyle/>
          <a:p>
            <a:r>
              <a:rPr kumimoji="1" lang="ja-JP" altLang="en-US" sz="4400" dirty="0">
                <a:ln>
                  <a:solidFill>
                    <a:schemeClr val="bg1"/>
                  </a:solidFill>
                </a:ln>
                <a:solidFill>
                  <a:schemeClr val="bg1"/>
                </a:solidFill>
                <a:latin typeface="UD デジタル 教科書体 NP-R" panose="02020400000000000000" pitchFamily="18" charset="-128"/>
                <a:ea typeface="UD デジタル 教科書体 NP-R" panose="02020400000000000000" pitchFamily="18" charset="-128"/>
              </a:rPr>
              <a:t>技術力</a:t>
            </a:r>
          </a:p>
        </p:txBody>
      </p:sp>
      <p:sp>
        <p:nvSpPr>
          <p:cNvPr id="22" name="テキスト ボックス 21">
            <a:extLst>
              <a:ext uri="{FF2B5EF4-FFF2-40B4-BE49-F238E27FC236}">
                <a16:creationId xmlns:a16="http://schemas.microsoft.com/office/drawing/2014/main" id="{3F403454-B5DD-8293-1BAF-0C8308AD7A88}"/>
              </a:ext>
            </a:extLst>
          </p:cNvPr>
          <p:cNvSpPr txBox="1"/>
          <p:nvPr/>
        </p:nvSpPr>
        <p:spPr>
          <a:xfrm>
            <a:off x="3340359" y="2182636"/>
            <a:ext cx="7315200" cy="923330"/>
          </a:xfrm>
          <a:prstGeom prst="rect">
            <a:avLst/>
          </a:prstGeom>
          <a:noFill/>
        </p:spPr>
        <p:txBody>
          <a:bodyPr wrap="square" rtlCol="0">
            <a:spAutoFit/>
          </a:bodyPr>
          <a:lstStyle/>
          <a:p>
            <a:r>
              <a:rPr kumimoji="1" lang="ja-JP" altLang="en-US"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すぐに個人作業に入るのではなく、まずは理解をしている人に</a:t>
            </a:r>
            <a:endParaRPr kumimoji="1" lang="en-US" altLang="ja-JP"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a:p>
            <a:r>
              <a:rPr kumimoji="1" lang="ja-JP" altLang="en-US"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デモンストレーションをしてもらい、その都度質問しながら具体的なコード作成のイメージを持つ。</a:t>
            </a:r>
          </a:p>
        </p:txBody>
      </p:sp>
      <p:grpSp>
        <p:nvGrpSpPr>
          <p:cNvPr id="3" name="グループ化 2">
            <a:extLst>
              <a:ext uri="{FF2B5EF4-FFF2-40B4-BE49-F238E27FC236}">
                <a16:creationId xmlns:a16="http://schemas.microsoft.com/office/drawing/2014/main" id="{012B66DA-A2FD-C549-E663-3C3869666A1D}"/>
              </a:ext>
            </a:extLst>
          </p:cNvPr>
          <p:cNvGrpSpPr/>
          <p:nvPr/>
        </p:nvGrpSpPr>
        <p:grpSpPr>
          <a:xfrm>
            <a:off x="1818994" y="1489686"/>
            <a:ext cx="1675800" cy="1249360"/>
            <a:chOff x="1825473" y="1603814"/>
            <a:chExt cx="1675800" cy="1249360"/>
          </a:xfrm>
        </p:grpSpPr>
        <p:sp>
          <p:nvSpPr>
            <p:cNvPr id="28" name="正方形/長方形 27">
              <a:extLst>
                <a:ext uri="{FF2B5EF4-FFF2-40B4-BE49-F238E27FC236}">
                  <a16:creationId xmlns:a16="http://schemas.microsoft.com/office/drawing/2014/main" id="{1E2011E0-1CD6-6F50-1868-64F0A6A4A51C}"/>
                </a:ext>
              </a:extLst>
            </p:cNvPr>
            <p:cNvSpPr/>
            <p:nvPr/>
          </p:nvSpPr>
          <p:spPr>
            <a:xfrm>
              <a:off x="1836329" y="1603814"/>
              <a:ext cx="1295430" cy="1249360"/>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0E6A963A-B2D3-A3D5-E9A0-82533902EC86}"/>
                </a:ext>
              </a:extLst>
            </p:cNvPr>
            <p:cNvSpPr txBox="1"/>
            <p:nvPr/>
          </p:nvSpPr>
          <p:spPr>
            <a:xfrm>
              <a:off x="1825473" y="1800447"/>
              <a:ext cx="1675800" cy="830997"/>
            </a:xfrm>
            <a:prstGeom prst="rect">
              <a:avLst/>
            </a:prstGeom>
            <a:noFill/>
          </p:spPr>
          <p:txBody>
            <a:bodyPr wrap="square" rtlCol="0">
              <a:spAutoFit/>
            </a:bodyPr>
            <a:lstStyle/>
            <a:p>
              <a:r>
                <a:rPr kumimoji="1" lang="en-US" altLang="ja-JP" sz="4800" dirty="0">
                  <a:solidFill>
                    <a:srgbClr val="002060"/>
                  </a:solidFill>
                </a:rPr>
                <a:t>Base</a:t>
              </a:r>
              <a:endParaRPr kumimoji="1" lang="ja-JP" altLang="en-US" sz="4800" dirty="0">
                <a:solidFill>
                  <a:srgbClr val="002060"/>
                </a:solidFill>
              </a:endParaRPr>
            </a:p>
          </p:txBody>
        </p:sp>
      </p:grpSp>
      <p:pic>
        <p:nvPicPr>
          <p:cNvPr id="16" name="図 15" descr="図形&#10;&#10;低い精度で自動的に生成された説明">
            <a:extLst>
              <a:ext uri="{FF2B5EF4-FFF2-40B4-BE49-F238E27FC236}">
                <a16:creationId xmlns:a16="http://schemas.microsoft.com/office/drawing/2014/main" id="{D57EDDA3-AE87-45E5-5FEA-65FCA0ECD7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8774" y="3335801"/>
            <a:ext cx="2738535" cy="2738535"/>
          </a:xfrm>
          <a:prstGeom prst="rect">
            <a:avLst/>
          </a:prstGeom>
        </p:spPr>
      </p:pic>
      <p:pic>
        <p:nvPicPr>
          <p:cNvPr id="19" name="図 18" descr="図形&#10;&#10;低い精度で自動的に生成された説明">
            <a:extLst>
              <a:ext uri="{FF2B5EF4-FFF2-40B4-BE49-F238E27FC236}">
                <a16:creationId xmlns:a16="http://schemas.microsoft.com/office/drawing/2014/main" id="{8B81A58D-4FE3-6A92-C795-2AA7DE5670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4418" y="3236067"/>
            <a:ext cx="3154776" cy="3154776"/>
          </a:xfrm>
          <a:prstGeom prst="rect">
            <a:avLst/>
          </a:prstGeom>
        </p:spPr>
      </p:pic>
      <p:sp>
        <p:nvSpPr>
          <p:cNvPr id="20" name="テキスト ボックス 19">
            <a:extLst>
              <a:ext uri="{FF2B5EF4-FFF2-40B4-BE49-F238E27FC236}">
                <a16:creationId xmlns:a16="http://schemas.microsoft.com/office/drawing/2014/main" id="{444175C7-02F3-1C29-8D00-92F950BD5EB2}"/>
              </a:ext>
            </a:extLst>
          </p:cNvPr>
          <p:cNvSpPr txBox="1"/>
          <p:nvPr/>
        </p:nvSpPr>
        <p:spPr>
          <a:xfrm>
            <a:off x="98321" y="142793"/>
            <a:ext cx="3242038" cy="461665"/>
          </a:xfrm>
          <a:prstGeom prst="rect">
            <a:avLst/>
          </a:prstGeom>
          <a:noFill/>
        </p:spPr>
        <p:txBody>
          <a:bodyPr wrap="square" rtlCol="0">
            <a:spAutoFit/>
          </a:bodyPr>
          <a:lstStyle/>
          <a:p>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研修成果　</a:t>
            </a:r>
            <a:r>
              <a:rPr kumimoji="1" lang="en-US" altLang="ja-JP"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技術力</a:t>
            </a:r>
            <a:r>
              <a:rPr kumimoji="1" lang="en-US" altLang="ja-JP"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endPar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Tree>
    <p:extLst>
      <p:ext uri="{BB962C8B-B14F-4D97-AF65-F5344CB8AC3E}">
        <p14:creationId xmlns:p14="http://schemas.microsoft.com/office/powerpoint/2010/main" val="1661860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AF5B89C-BE04-2EBA-E3F1-A8FE724DDF53}"/>
              </a:ext>
            </a:extLst>
          </p:cNvPr>
          <p:cNvSpPr/>
          <p:nvPr/>
        </p:nvSpPr>
        <p:spPr>
          <a:xfrm>
            <a:off x="0" y="1"/>
            <a:ext cx="12192000" cy="698089"/>
          </a:xfrm>
          <a:prstGeom prst="rect">
            <a:avLst/>
          </a:prstGeom>
          <a:solidFill>
            <a:srgbClr val="E9E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AA3824F2-5920-38BD-7569-C85E3D77AABD}"/>
              </a:ext>
            </a:extLst>
          </p:cNvPr>
          <p:cNvSpPr txBox="1"/>
          <p:nvPr/>
        </p:nvSpPr>
        <p:spPr>
          <a:xfrm>
            <a:off x="3294249" y="1477042"/>
            <a:ext cx="7960260" cy="584775"/>
          </a:xfrm>
          <a:prstGeom prst="rect">
            <a:avLst/>
          </a:prstGeom>
          <a:noFill/>
        </p:spPr>
        <p:txBody>
          <a:bodyPr wrap="square">
            <a:spAutoFit/>
          </a:bodyPr>
          <a:lstStyle/>
          <a:p>
            <a:pPr marL="0" indent="0">
              <a:buNone/>
            </a:pPr>
            <a:r>
              <a:rPr lang="ja-JP" altLang="en-US" sz="3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すべての種類のファイルに全員が取り組む</a:t>
            </a:r>
            <a:endParaRPr lang="en-US" altLang="ja-JP" sz="3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24" name="テキスト ボックス 23">
            <a:extLst>
              <a:ext uri="{FF2B5EF4-FFF2-40B4-BE49-F238E27FC236}">
                <a16:creationId xmlns:a16="http://schemas.microsoft.com/office/drawing/2014/main" id="{1D280107-1A4A-C847-8BCA-692D1C0D2645}"/>
              </a:ext>
            </a:extLst>
          </p:cNvPr>
          <p:cNvSpPr txBox="1"/>
          <p:nvPr/>
        </p:nvSpPr>
        <p:spPr>
          <a:xfrm>
            <a:off x="3294249" y="2169539"/>
            <a:ext cx="7551173" cy="646331"/>
          </a:xfrm>
          <a:prstGeom prst="rect">
            <a:avLst/>
          </a:prstGeom>
          <a:noFill/>
        </p:spPr>
        <p:txBody>
          <a:bodyPr wrap="square" rtlCol="0">
            <a:spAutoFit/>
          </a:bodyPr>
          <a:lstStyle/>
          <a:p>
            <a:r>
              <a:rPr kumimoji="1" lang="ja-JP" altLang="en-US"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「できないからやらない」状況を作らず、苦手でもとにかく触ることで「できないなら経験を積む」方針を実行。</a:t>
            </a:r>
          </a:p>
        </p:txBody>
      </p:sp>
      <p:grpSp>
        <p:nvGrpSpPr>
          <p:cNvPr id="5" name="グループ化 4">
            <a:extLst>
              <a:ext uri="{FF2B5EF4-FFF2-40B4-BE49-F238E27FC236}">
                <a16:creationId xmlns:a16="http://schemas.microsoft.com/office/drawing/2014/main" id="{7C4C5895-F723-BB2D-4294-86DC7A782970}"/>
              </a:ext>
            </a:extLst>
          </p:cNvPr>
          <p:cNvGrpSpPr/>
          <p:nvPr/>
        </p:nvGrpSpPr>
        <p:grpSpPr>
          <a:xfrm>
            <a:off x="2853239" y="5282886"/>
            <a:ext cx="7180346" cy="967519"/>
            <a:chOff x="2853239" y="5282886"/>
            <a:chExt cx="7180346" cy="967519"/>
          </a:xfrm>
        </p:grpSpPr>
        <p:sp>
          <p:nvSpPr>
            <p:cNvPr id="25" name="矢印: 右 24">
              <a:extLst>
                <a:ext uri="{FF2B5EF4-FFF2-40B4-BE49-F238E27FC236}">
                  <a16:creationId xmlns:a16="http://schemas.microsoft.com/office/drawing/2014/main" id="{1AEEC046-8D46-F682-0135-5992CFDD061D}"/>
                </a:ext>
              </a:extLst>
            </p:cNvPr>
            <p:cNvSpPr/>
            <p:nvPr/>
          </p:nvSpPr>
          <p:spPr>
            <a:xfrm>
              <a:off x="2853239" y="5282886"/>
              <a:ext cx="589935" cy="967519"/>
            </a:xfrm>
            <a:prstGeom prst="rightArrow">
              <a:avLst/>
            </a:prstGeom>
            <a:solidFill>
              <a:srgbClr val="001746"/>
            </a:solidFill>
            <a:ln>
              <a:solidFill>
                <a:srgbClr val="0017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テキスト ボックス 25">
              <a:extLst>
                <a:ext uri="{FF2B5EF4-FFF2-40B4-BE49-F238E27FC236}">
                  <a16:creationId xmlns:a16="http://schemas.microsoft.com/office/drawing/2014/main" id="{525AB884-0290-A2C4-B2B5-5E76DE2CDFAF}"/>
                </a:ext>
              </a:extLst>
            </p:cNvPr>
            <p:cNvSpPr txBox="1"/>
            <p:nvPr/>
          </p:nvSpPr>
          <p:spPr>
            <a:xfrm>
              <a:off x="4036276" y="5351146"/>
              <a:ext cx="5997309" cy="830997"/>
            </a:xfrm>
            <a:prstGeom prst="rect">
              <a:avLst/>
            </a:prstGeom>
            <a:solidFill>
              <a:schemeClr val="bg1">
                <a:lumMod val="95000"/>
              </a:schemeClr>
            </a:solidFill>
          </p:spPr>
          <p:txBody>
            <a:bodyPr wrap="square" rtlCol="0">
              <a:spAutoFit/>
            </a:bodyPr>
            <a:lstStyle/>
            <a:p>
              <a:r>
                <a:rPr kumimoji="1" lang="en-US" altLang="ja-JP"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全員で作ったアプリ</a:t>
              </a:r>
              <a:r>
                <a:rPr kumimoji="1" lang="en-US" altLang="ja-JP"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 の完成</a:t>
              </a:r>
              <a:endParaRPr kumimoji="1" lang="en-US" altLang="ja-JP"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a:p>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　個々の能力の向上にもチームとして貢献</a:t>
              </a:r>
            </a:p>
          </p:txBody>
        </p:sp>
      </p:grpSp>
      <p:grpSp>
        <p:nvGrpSpPr>
          <p:cNvPr id="3" name="グループ化 2">
            <a:extLst>
              <a:ext uri="{FF2B5EF4-FFF2-40B4-BE49-F238E27FC236}">
                <a16:creationId xmlns:a16="http://schemas.microsoft.com/office/drawing/2014/main" id="{FE0DFDA0-57D3-A564-F860-8ABDE3B98492}"/>
              </a:ext>
            </a:extLst>
          </p:cNvPr>
          <p:cNvGrpSpPr/>
          <p:nvPr/>
        </p:nvGrpSpPr>
        <p:grpSpPr>
          <a:xfrm>
            <a:off x="1828800" y="1435627"/>
            <a:ext cx="1456563" cy="1273601"/>
            <a:chOff x="1828800" y="1435627"/>
            <a:chExt cx="1456563" cy="1273601"/>
          </a:xfrm>
        </p:grpSpPr>
        <p:sp>
          <p:nvSpPr>
            <p:cNvPr id="30" name="正方形/長方形 29">
              <a:extLst>
                <a:ext uri="{FF2B5EF4-FFF2-40B4-BE49-F238E27FC236}">
                  <a16:creationId xmlns:a16="http://schemas.microsoft.com/office/drawing/2014/main" id="{0D091E55-6F12-B21C-A46F-6D9018F48D32}"/>
                </a:ext>
              </a:extLst>
            </p:cNvPr>
            <p:cNvSpPr/>
            <p:nvPr/>
          </p:nvSpPr>
          <p:spPr>
            <a:xfrm>
              <a:off x="1828800" y="1435627"/>
              <a:ext cx="1295430" cy="1249360"/>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A6CC8F50-41D2-8BF7-141A-CF4F91C1D46B}"/>
                </a:ext>
              </a:extLst>
            </p:cNvPr>
            <p:cNvSpPr txBox="1"/>
            <p:nvPr/>
          </p:nvSpPr>
          <p:spPr>
            <a:xfrm>
              <a:off x="1958922" y="1693565"/>
              <a:ext cx="1326441" cy="1015663"/>
            </a:xfrm>
            <a:prstGeom prst="rect">
              <a:avLst/>
            </a:prstGeom>
            <a:noFill/>
          </p:spPr>
          <p:txBody>
            <a:bodyPr wrap="square" rtlCol="0">
              <a:spAutoFit/>
            </a:bodyPr>
            <a:lstStyle/>
            <a:p>
              <a:r>
                <a:rPr kumimoji="1" lang="en-US" altLang="ja-JP" sz="6000" dirty="0">
                  <a:solidFill>
                    <a:srgbClr val="002060"/>
                  </a:solidFill>
                </a:rPr>
                <a:t>01.</a:t>
              </a:r>
              <a:endParaRPr kumimoji="1" lang="ja-JP" altLang="en-US" sz="6000" dirty="0">
                <a:solidFill>
                  <a:srgbClr val="002060"/>
                </a:solidFill>
              </a:endParaRPr>
            </a:p>
          </p:txBody>
        </p:sp>
        <p:sp>
          <p:nvSpPr>
            <p:cNvPr id="32" name="テキスト ボックス 31">
              <a:extLst>
                <a:ext uri="{FF2B5EF4-FFF2-40B4-BE49-F238E27FC236}">
                  <a16:creationId xmlns:a16="http://schemas.microsoft.com/office/drawing/2014/main" id="{2E5A5962-DE81-6A33-6659-CD8DC23421ED}"/>
                </a:ext>
              </a:extLst>
            </p:cNvPr>
            <p:cNvSpPr txBox="1"/>
            <p:nvPr/>
          </p:nvSpPr>
          <p:spPr>
            <a:xfrm>
              <a:off x="2123421" y="1491078"/>
              <a:ext cx="729818" cy="369332"/>
            </a:xfrm>
            <a:prstGeom prst="rect">
              <a:avLst/>
            </a:prstGeom>
            <a:noFill/>
          </p:spPr>
          <p:txBody>
            <a:bodyPr wrap="square" rtlCol="0">
              <a:spAutoFit/>
            </a:bodyPr>
            <a:lstStyle/>
            <a:p>
              <a:r>
                <a:rPr kumimoji="1" lang="ja-JP" altLang="en-US"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手順</a:t>
              </a:r>
            </a:p>
          </p:txBody>
        </p:sp>
      </p:grpSp>
      <p:sp>
        <p:nvSpPr>
          <p:cNvPr id="4" name="四角形: 角を丸くする 3">
            <a:extLst>
              <a:ext uri="{FF2B5EF4-FFF2-40B4-BE49-F238E27FC236}">
                <a16:creationId xmlns:a16="http://schemas.microsoft.com/office/drawing/2014/main" id="{6E4A5632-726F-2C82-8977-B3D83F6F323A}"/>
              </a:ext>
            </a:extLst>
          </p:cNvPr>
          <p:cNvSpPr/>
          <p:nvPr/>
        </p:nvSpPr>
        <p:spPr>
          <a:xfrm>
            <a:off x="373626" y="1056742"/>
            <a:ext cx="11454580" cy="5471877"/>
          </a:xfrm>
          <a:prstGeom prst="roundRect">
            <a:avLst>
              <a:gd name="adj" fmla="val 6622"/>
            </a:avLst>
          </a:prstGeom>
          <a:noFill/>
          <a:ln w="38100">
            <a:solidFill>
              <a:srgbClr val="7DE3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E7443582-F441-A5C4-E474-9424399DAA5F}"/>
              </a:ext>
            </a:extLst>
          </p:cNvPr>
          <p:cNvSpPr/>
          <p:nvPr/>
        </p:nvSpPr>
        <p:spPr>
          <a:xfrm>
            <a:off x="373626" y="1056742"/>
            <a:ext cx="983226" cy="5471877"/>
          </a:xfrm>
          <a:prstGeom prst="roundRect">
            <a:avLst>
              <a:gd name="adj" fmla="val 38622"/>
            </a:avLst>
          </a:prstGeom>
          <a:solidFill>
            <a:srgbClr val="7DE3A1"/>
          </a:solidFill>
          <a:ln w="38100">
            <a:solidFill>
              <a:srgbClr val="7DE3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58E61610-4353-8A61-E432-BA45BED3105C}"/>
              </a:ext>
            </a:extLst>
          </p:cNvPr>
          <p:cNvSpPr/>
          <p:nvPr/>
        </p:nvSpPr>
        <p:spPr>
          <a:xfrm>
            <a:off x="983225" y="1056742"/>
            <a:ext cx="491613" cy="5471877"/>
          </a:xfrm>
          <a:prstGeom prst="rect">
            <a:avLst/>
          </a:prstGeom>
          <a:solidFill>
            <a:srgbClr val="7DE3A1"/>
          </a:solidFill>
          <a:ln>
            <a:solidFill>
              <a:srgbClr val="7DE3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B58C51D-E841-1BB7-5CA8-3B4797DC832C}"/>
              </a:ext>
            </a:extLst>
          </p:cNvPr>
          <p:cNvSpPr txBox="1"/>
          <p:nvPr/>
        </p:nvSpPr>
        <p:spPr>
          <a:xfrm>
            <a:off x="511277" y="2684987"/>
            <a:ext cx="845575" cy="2123658"/>
          </a:xfrm>
          <a:prstGeom prst="rect">
            <a:avLst/>
          </a:prstGeom>
          <a:noFill/>
        </p:spPr>
        <p:txBody>
          <a:bodyPr wrap="square" rtlCol="0">
            <a:spAutoFit/>
          </a:bodyPr>
          <a:lstStyle/>
          <a:p>
            <a:r>
              <a:rPr kumimoji="1" lang="ja-JP" altLang="en-US" sz="4400" dirty="0">
                <a:ln>
                  <a:solidFill>
                    <a:schemeClr val="bg1"/>
                  </a:solidFill>
                </a:ln>
                <a:solidFill>
                  <a:schemeClr val="bg1"/>
                </a:solidFill>
                <a:latin typeface="UD デジタル 教科書体 NP-R" panose="02020400000000000000" pitchFamily="18" charset="-128"/>
                <a:ea typeface="UD デジタル 教科書体 NP-R" panose="02020400000000000000" pitchFamily="18" charset="-128"/>
              </a:rPr>
              <a:t>技術力</a:t>
            </a:r>
          </a:p>
        </p:txBody>
      </p:sp>
      <p:pic>
        <p:nvPicPr>
          <p:cNvPr id="14" name="図 13" descr="図形&#10;&#10;低い精度で自動的に生成された説明">
            <a:extLst>
              <a:ext uri="{FF2B5EF4-FFF2-40B4-BE49-F238E27FC236}">
                <a16:creationId xmlns:a16="http://schemas.microsoft.com/office/drawing/2014/main" id="{53FF45BA-C9DE-AF81-324B-46B07E853DF8}"/>
              </a:ext>
            </a:extLst>
          </p:cNvPr>
          <p:cNvPicPr>
            <a:picLocks noChangeAspect="1"/>
          </p:cNvPicPr>
          <p:nvPr/>
        </p:nvPicPr>
        <p:blipFill rotWithShape="1">
          <a:blip r:embed="rId3">
            <a:extLst>
              <a:ext uri="{28A0092B-C50C-407E-A947-70E740481C1C}">
                <a14:useLocalDpi xmlns:a14="http://schemas.microsoft.com/office/drawing/2010/main" val="0"/>
              </a:ext>
            </a:extLst>
          </a:blip>
          <a:srcRect t="10902" b="7016"/>
          <a:stretch/>
        </p:blipFill>
        <p:spPr>
          <a:xfrm>
            <a:off x="5262585" y="2763325"/>
            <a:ext cx="3051110" cy="2504399"/>
          </a:xfrm>
          <a:prstGeom prst="rect">
            <a:avLst/>
          </a:prstGeom>
        </p:spPr>
      </p:pic>
      <p:sp>
        <p:nvSpPr>
          <p:cNvPr id="15" name="テキスト ボックス 14">
            <a:extLst>
              <a:ext uri="{FF2B5EF4-FFF2-40B4-BE49-F238E27FC236}">
                <a16:creationId xmlns:a16="http://schemas.microsoft.com/office/drawing/2014/main" id="{689AB69A-7DEB-93BB-B2CE-C9577F3F2DB4}"/>
              </a:ext>
            </a:extLst>
          </p:cNvPr>
          <p:cNvSpPr txBox="1"/>
          <p:nvPr/>
        </p:nvSpPr>
        <p:spPr>
          <a:xfrm>
            <a:off x="98321" y="142793"/>
            <a:ext cx="3242038" cy="461665"/>
          </a:xfrm>
          <a:prstGeom prst="rect">
            <a:avLst/>
          </a:prstGeom>
          <a:noFill/>
        </p:spPr>
        <p:txBody>
          <a:bodyPr wrap="square" rtlCol="0">
            <a:spAutoFit/>
          </a:bodyPr>
          <a:lstStyle/>
          <a:p>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研修成果　</a:t>
            </a:r>
            <a:r>
              <a:rPr kumimoji="1" lang="en-US" altLang="ja-JP"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技術力</a:t>
            </a:r>
            <a:r>
              <a:rPr kumimoji="1" lang="en-US" altLang="ja-JP"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endPar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Tree>
    <p:extLst>
      <p:ext uri="{BB962C8B-B14F-4D97-AF65-F5344CB8AC3E}">
        <p14:creationId xmlns:p14="http://schemas.microsoft.com/office/powerpoint/2010/main" val="1765039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AF5B89C-BE04-2EBA-E3F1-A8FE724DDF53}"/>
              </a:ext>
            </a:extLst>
          </p:cNvPr>
          <p:cNvSpPr/>
          <p:nvPr/>
        </p:nvSpPr>
        <p:spPr>
          <a:xfrm>
            <a:off x="0" y="1"/>
            <a:ext cx="12192000" cy="698089"/>
          </a:xfrm>
          <a:prstGeom prst="rect">
            <a:avLst/>
          </a:prstGeom>
          <a:solidFill>
            <a:srgbClr val="E9E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A5126C11-F22F-037F-2863-C391A437A907}"/>
              </a:ext>
            </a:extLst>
          </p:cNvPr>
          <p:cNvSpPr/>
          <p:nvPr/>
        </p:nvSpPr>
        <p:spPr>
          <a:xfrm>
            <a:off x="373626" y="1056742"/>
            <a:ext cx="11454580" cy="5471877"/>
          </a:xfrm>
          <a:prstGeom prst="roundRect">
            <a:avLst>
              <a:gd name="adj" fmla="val 6622"/>
            </a:avLst>
          </a:prstGeom>
          <a:noFill/>
          <a:ln w="38100">
            <a:solidFill>
              <a:srgbClr val="7DE3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70898A64-E76F-33C2-975D-7713E1374CC2}"/>
              </a:ext>
            </a:extLst>
          </p:cNvPr>
          <p:cNvSpPr/>
          <p:nvPr/>
        </p:nvSpPr>
        <p:spPr>
          <a:xfrm>
            <a:off x="373626" y="1056742"/>
            <a:ext cx="983226" cy="5471877"/>
          </a:xfrm>
          <a:prstGeom prst="roundRect">
            <a:avLst>
              <a:gd name="adj" fmla="val 38622"/>
            </a:avLst>
          </a:prstGeom>
          <a:solidFill>
            <a:srgbClr val="7DE3A1"/>
          </a:solidFill>
          <a:ln w="38100">
            <a:solidFill>
              <a:srgbClr val="7DE3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DB4ED0BF-03AA-6E49-DACE-91B9C6BDFD53}"/>
              </a:ext>
            </a:extLst>
          </p:cNvPr>
          <p:cNvSpPr/>
          <p:nvPr/>
        </p:nvSpPr>
        <p:spPr>
          <a:xfrm>
            <a:off x="983225" y="1056742"/>
            <a:ext cx="491613" cy="5471877"/>
          </a:xfrm>
          <a:prstGeom prst="rect">
            <a:avLst/>
          </a:prstGeom>
          <a:solidFill>
            <a:srgbClr val="7DE3A1"/>
          </a:solidFill>
          <a:ln>
            <a:solidFill>
              <a:srgbClr val="7DE3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DC86B8D4-F624-AD06-89E3-7C4C692BCA51}"/>
              </a:ext>
            </a:extLst>
          </p:cNvPr>
          <p:cNvSpPr txBox="1"/>
          <p:nvPr/>
        </p:nvSpPr>
        <p:spPr>
          <a:xfrm>
            <a:off x="526306" y="2650028"/>
            <a:ext cx="845575" cy="2123658"/>
          </a:xfrm>
          <a:prstGeom prst="rect">
            <a:avLst/>
          </a:prstGeom>
          <a:noFill/>
        </p:spPr>
        <p:txBody>
          <a:bodyPr wrap="square" rtlCol="0">
            <a:spAutoFit/>
          </a:bodyPr>
          <a:lstStyle/>
          <a:p>
            <a:r>
              <a:rPr kumimoji="1" lang="ja-JP" altLang="en-US" sz="4400" dirty="0">
                <a:ln>
                  <a:solidFill>
                    <a:schemeClr val="bg1"/>
                  </a:solidFill>
                </a:ln>
                <a:solidFill>
                  <a:schemeClr val="bg1"/>
                </a:solidFill>
                <a:latin typeface="UD デジタル 教科書体 NP-R" panose="02020400000000000000" pitchFamily="18" charset="-128"/>
                <a:ea typeface="UD デジタル 教科書体 NP-R" panose="02020400000000000000" pitchFamily="18" charset="-128"/>
              </a:rPr>
              <a:t>技術力</a:t>
            </a:r>
          </a:p>
        </p:txBody>
      </p:sp>
      <p:sp>
        <p:nvSpPr>
          <p:cNvPr id="14" name="テキスト ボックス 13">
            <a:extLst>
              <a:ext uri="{FF2B5EF4-FFF2-40B4-BE49-F238E27FC236}">
                <a16:creationId xmlns:a16="http://schemas.microsoft.com/office/drawing/2014/main" id="{31C2EBAC-B218-3A62-0CAD-9E21E33CE8E9}"/>
              </a:ext>
            </a:extLst>
          </p:cNvPr>
          <p:cNvSpPr txBox="1"/>
          <p:nvPr/>
        </p:nvSpPr>
        <p:spPr>
          <a:xfrm>
            <a:off x="3305511" y="1427770"/>
            <a:ext cx="8333885" cy="1077218"/>
          </a:xfrm>
          <a:prstGeom prst="rect">
            <a:avLst/>
          </a:prstGeom>
          <a:noFill/>
        </p:spPr>
        <p:txBody>
          <a:bodyPr wrap="square">
            <a:spAutoFit/>
          </a:bodyPr>
          <a:lstStyle/>
          <a:p>
            <a:pPr marL="0" indent="0">
              <a:buNone/>
            </a:pPr>
            <a:r>
              <a:rPr lang="ja-JP" altLang="en-US" sz="3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ある程度形になってきたら各々得意な分野で作業を進める</a:t>
            </a:r>
            <a:endParaRPr lang="en-US" altLang="ja-JP" sz="3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15" name="テキスト ボックス 14">
            <a:extLst>
              <a:ext uri="{FF2B5EF4-FFF2-40B4-BE49-F238E27FC236}">
                <a16:creationId xmlns:a16="http://schemas.microsoft.com/office/drawing/2014/main" id="{A7B0FC01-37D1-0C3B-DEE4-398977498748}"/>
              </a:ext>
            </a:extLst>
          </p:cNvPr>
          <p:cNvSpPr txBox="1"/>
          <p:nvPr/>
        </p:nvSpPr>
        <p:spPr>
          <a:xfrm>
            <a:off x="3305511" y="2707475"/>
            <a:ext cx="7560638" cy="923330"/>
          </a:xfrm>
          <a:prstGeom prst="rect">
            <a:avLst/>
          </a:prstGeom>
          <a:noFill/>
        </p:spPr>
        <p:txBody>
          <a:bodyPr wrap="square" rtlCol="0">
            <a:spAutoFit/>
          </a:bodyPr>
          <a:lstStyle/>
          <a:p>
            <a:r>
              <a:rPr kumimoji="1" lang="ja-JP" altLang="en-US"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仕事をする上で、自分の得意分野を伸ばすことも重要である。</a:t>
            </a:r>
            <a:endParaRPr kumimoji="1" lang="en-US" altLang="ja-JP"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a:p>
            <a:r>
              <a:rPr kumimoji="1" lang="ja-JP" altLang="en-US"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本研修では、全員がひととおりすべてのプログラミングを担当したのち、強みを生かした分担作業を行った。</a:t>
            </a:r>
          </a:p>
        </p:txBody>
      </p:sp>
      <p:sp>
        <p:nvSpPr>
          <p:cNvPr id="16" name="テキスト ボックス 15">
            <a:extLst>
              <a:ext uri="{FF2B5EF4-FFF2-40B4-BE49-F238E27FC236}">
                <a16:creationId xmlns:a16="http://schemas.microsoft.com/office/drawing/2014/main" id="{44A03280-90DB-C1E7-3756-1F140F365F1A}"/>
              </a:ext>
            </a:extLst>
          </p:cNvPr>
          <p:cNvSpPr txBox="1"/>
          <p:nvPr/>
        </p:nvSpPr>
        <p:spPr>
          <a:xfrm>
            <a:off x="3124230" y="3769063"/>
            <a:ext cx="7560638" cy="646331"/>
          </a:xfrm>
          <a:prstGeom prst="rect">
            <a:avLst/>
          </a:prstGeom>
          <a:noFill/>
        </p:spPr>
        <p:txBody>
          <a:bodyPr wrap="square" rtlCol="0">
            <a:spAutoFit/>
          </a:bodyPr>
          <a:lstStyle/>
          <a:p>
            <a:r>
              <a:rPr kumimoji="1" lang="ja-JP" altLang="en-US"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例）プログラミングが得意　→　バグの修正や問題点の解決を担当</a:t>
            </a:r>
            <a:endParaRPr kumimoji="1" lang="en-US" altLang="ja-JP"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a:p>
            <a:r>
              <a:rPr kumimoji="1" lang="ja-JP" altLang="en-US"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　　デザインが得意　→　画面デザインを担当</a:t>
            </a:r>
            <a:endParaRPr kumimoji="1" lang="en-US" altLang="ja-JP"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grpSp>
        <p:nvGrpSpPr>
          <p:cNvPr id="3" name="グループ化 2">
            <a:extLst>
              <a:ext uri="{FF2B5EF4-FFF2-40B4-BE49-F238E27FC236}">
                <a16:creationId xmlns:a16="http://schemas.microsoft.com/office/drawing/2014/main" id="{12DD7A46-1C70-889B-6554-25BDF3D93C66}"/>
              </a:ext>
            </a:extLst>
          </p:cNvPr>
          <p:cNvGrpSpPr/>
          <p:nvPr/>
        </p:nvGrpSpPr>
        <p:grpSpPr>
          <a:xfrm>
            <a:off x="2785468" y="4891621"/>
            <a:ext cx="4947734" cy="997575"/>
            <a:chOff x="2785468" y="4891621"/>
            <a:chExt cx="4947734" cy="997575"/>
          </a:xfrm>
        </p:grpSpPr>
        <p:sp>
          <p:nvSpPr>
            <p:cNvPr id="17" name="矢印: 右 16">
              <a:extLst>
                <a:ext uri="{FF2B5EF4-FFF2-40B4-BE49-F238E27FC236}">
                  <a16:creationId xmlns:a16="http://schemas.microsoft.com/office/drawing/2014/main" id="{713EDF5D-31A1-2D93-8CA9-22631A8E7A28}"/>
                </a:ext>
              </a:extLst>
            </p:cNvPr>
            <p:cNvSpPr/>
            <p:nvPr/>
          </p:nvSpPr>
          <p:spPr>
            <a:xfrm>
              <a:off x="2785468" y="4891621"/>
              <a:ext cx="589935" cy="967519"/>
            </a:xfrm>
            <a:prstGeom prst="rightArrow">
              <a:avLst/>
            </a:prstGeom>
            <a:solidFill>
              <a:srgbClr val="001746"/>
            </a:solidFill>
            <a:ln>
              <a:solidFill>
                <a:srgbClr val="0017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テキスト ボックス 17">
              <a:extLst>
                <a:ext uri="{FF2B5EF4-FFF2-40B4-BE49-F238E27FC236}">
                  <a16:creationId xmlns:a16="http://schemas.microsoft.com/office/drawing/2014/main" id="{90B6DCB2-7D78-7A5F-1C15-40E8D3D44FBE}"/>
                </a:ext>
              </a:extLst>
            </p:cNvPr>
            <p:cNvSpPr txBox="1"/>
            <p:nvPr/>
          </p:nvSpPr>
          <p:spPr>
            <a:xfrm>
              <a:off x="4051206" y="5058199"/>
              <a:ext cx="3681996" cy="830997"/>
            </a:xfrm>
            <a:prstGeom prst="rect">
              <a:avLst/>
            </a:prstGeom>
            <a:solidFill>
              <a:schemeClr val="bg1">
                <a:lumMod val="95000"/>
              </a:schemeClr>
            </a:solidFill>
          </p:spPr>
          <p:txBody>
            <a:bodyPr wrap="square" rtlCol="0">
              <a:spAutoFit/>
            </a:bodyPr>
            <a:lstStyle/>
            <a:p>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自分の強みを伸ばしつつ</a:t>
              </a:r>
              <a:endParaRPr kumimoji="1" lang="en-US" altLang="ja-JP"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a:p>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仕事の効率化を意識</a:t>
              </a:r>
              <a:endParaRPr kumimoji="1" lang="en-US" altLang="ja-JP"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grpSp>
      <p:pic>
        <p:nvPicPr>
          <p:cNvPr id="20" name="図 19" descr="図形&#10;&#10;低い精度で自動的に生成された説明">
            <a:extLst>
              <a:ext uri="{FF2B5EF4-FFF2-40B4-BE49-F238E27FC236}">
                <a16:creationId xmlns:a16="http://schemas.microsoft.com/office/drawing/2014/main" id="{6D0C697D-7226-DC4F-6F0F-014752E05499}"/>
              </a:ext>
            </a:extLst>
          </p:cNvPr>
          <p:cNvPicPr>
            <a:picLocks noChangeAspect="1"/>
          </p:cNvPicPr>
          <p:nvPr/>
        </p:nvPicPr>
        <p:blipFill rotWithShape="1">
          <a:blip r:embed="rId3">
            <a:extLst>
              <a:ext uri="{28A0092B-C50C-407E-A947-70E740481C1C}">
                <a14:useLocalDpi xmlns:a14="http://schemas.microsoft.com/office/drawing/2010/main" val="0"/>
              </a:ext>
            </a:extLst>
          </a:blip>
          <a:srcRect t="4434" b="8727"/>
          <a:stretch/>
        </p:blipFill>
        <p:spPr>
          <a:xfrm>
            <a:off x="9022433" y="4297591"/>
            <a:ext cx="2394903" cy="2079700"/>
          </a:xfrm>
          <a:prstGeom prst="rect">
            <a:avLst/>
          </a:prstGeom>
        </p:spPr>
      </p:pic>
      <p:grpSp>
        <p:nvGrpSpPr>
          <p:cNvPr id="5" name="グループ化 4">
            <a:extLst>
              <a:ext uri="{FF2B5EF4-FFF2-40B4-BE49-F238E27FC236}">
                <a16:creationId xmlns:a16="http://schemas.microsoft.com/office/drawing/2014/main" id="{5D0FAAC2-2811-7EAA-AA37-6A4BFD179BDD}"/>
              </a:ext>
            </a:extLst>
          </p:cNvPr>
          <p:cNvGrpSpPr/>
          <p:nvPr/>
        </p:nvGrpSpPr>
        <p:grpSpPr>
          <a:xfrm>
            <a:off x="1828800" y="1434249"/>
            <a:ext cx="1456563" cy="1273601"/>
            <a:chOff x="1836329" y="1603814"/>
            <a:chExt cx="1456563" cy="1273601"/>
          </a:xfrm>
        </p:grpSpPr>
        <p:sp>
          <p:nvSpPr>
            <p:cNvPr id="21" name="正方形/長方形 20">
              <a:extLst>
                <a:ext uri="{FF2B5EF4-FFF2-40B4-BE49-F238E27FC236}">
                  <a16:creationId xmlns:a16="http://schemas.microsoft.com/office/drawing/2014/main" id="{F7E0B5F6-5949-92C1-5A78-114A1354356A}"/>
                </a:ext>
              </a:extLst>
            </p:cNvPr>
            <p:cNvSpPr/>
            <p:nvPr/>
          </p:nvSpPr>
          <p:spPr>
            <a:xfrm>
              <a:off x="1836329" y="1603814"/>
              <a:ext cx="1295430" cy="1249360"/>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3CEE74C4-BA79-5C80-8E65-29EEBBB6A317}"/>
                </a:ext>
              </a:extLst>
            </p:cNvPr>
            <p:cNvSpPr txBox="1"/>
            <p:nvPr/>
          </p:nvSpPr>
          <p:spPr>
            <a:xfrm>
              <a:off x="1966451" y="1861752"/>
              <a:ext cx="1326441" cy="1015663"/>
            </a:xfrm>
            <a:prstGeom prst="rect">
              <a:avLst/>
            </a:prstGeom>
            <a:noFill/>
          </p:spPr>
          <p:txBody>
            <a:bodyPr wrap="square" rtlCol="0">
              <a:spAutoFit/>
            </a:bodyPr>
            <a:lstStyle/>
            <a:p>
              <a:r>
                <a:rPr kumimoji="1" lang="en-US" altLang="ja-JP" sz="6000" dirty="0">
                  <a:solidFill>
                    <a:srgbClr val="002060"/>
                  </a:solidFill>
                </a:rPr>
                <a:t>02.</a:t>
              </a:r>
              <a:endParaRPr kumimoji="1" lang="ja-JP" altLang="en-US" sz="6000" dirty="0">
                <a:solidFill>
                  <a:srgbClr val="002060"/>
                </a:solidFill>
              </a:endParaRPr>
            </a:p>
          </p:txBody>
        </p:sp>
        <p:sp>
          <p:nvSpPr>
            <p:cNvPr id="23" name="テキスト ボックス 22">
              <a:extLst>
                <a:ext uri="{FF2B5EF4-FFF2-40B4-BE49-F238E27FC236}">
                  <a16:creationId xmlns:a16="http://schemas.microsoft.com/office/drawing/2014/main" id="{D0E7307B-CB1F-CB75-07A8-6A18889E0DBE}"/>
                </a:ext>
              </a:extLst>
            </p:cNvPr>
            <p:cNvSpPr txBox="1"/>
            <p:nvPr/>
          </p:nvSpPr>
          <p:spPr>
            <a:xfrm>
              <a:off x="2130950" y="1659265"/>
              <a:ext cx="729818" cy="369332"/>
            </a:xfrm>
            <a:prstGeom prst="rect">
              <a:avLst/>
            </a:prstGeom>
            <a:noFill/>
          </p:spPr>
          <p:txBody>
            <a:bodyPr wrap="square" rtlCol="0">
              <a:spAutoFit/>
            </a:bodyPr>
            <a:lstStyle/>
            <a:p>
              <a:r>
                <a:rPr kumimoji="1" lang="ja-JP" altLang="en-US"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手順</a:t>
              </a:r>
            </a:p>
          </p:txBody>
        </p:sp>
      </p:grpSp>
      <p:sp>
        <p:nvSpPr>
          <p:cNvPr id="4" name="テキスト ボックス 3">
            <a:extLst>
              <a:ext uri="{FF2B5EF4-FFF2-40B4-BE49-F238E27FC236}">
                <a16:creationId xmlns:a16="http://schemas.microsoft.com/office/drawing/2014/main" id="{748241E6-36AA-A815-6D56-80C74207BF2F}"/>
              </a:ext>
            </a:extLst>
          </p:cNvPr>
          <p:cNvSpPr txBox="1"/>
          <p:nvPr/>
        </p:nvSpPr>
        <p:spPr>
          <a:xfrm>
            <a:off x="98321" y="142793"/>
            <a:ext cx="3242038" cy="461665"/>
          </a:xfrm>
          <a:prstGeom prst="rect">
            <a:avLst/>
          </a:prstGeom>
          <a:noFill/>
        </p:spPr>
        <p:txBody>
          <a:bodyPr wrap="square" rtlCol="0">
            <a:spAutoFit/>
          </a:bodyPr>
          <a:lstStyle/>
          <a:p>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研修成果　</a:t>
            </a:r>
            <a:r>
              <a:rPr kumimoji="1" lang="en-US" altLang="ja-JP"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技術力</a:t>
            </a:r>
            <a:r>
              <a:rPr kumimoji="1" lang="en-US" altLang="ja-JP"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endPar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Tree>
    <p:extLst>
      <p:ext uri="{BB962C8B-B14F-4D97-AF65-F5344CB8AC3E}">
        <p14:creationId xmlns:p14="http://schemas.microsoft.com/office/powerpoint/2010/main" val="34091942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AF5B89C-BE04-2EBA-E3F1-A8FE724DDF53}"/>
              </a:ext>
            </a:extLst>
          </p:cNvPr>
          <p:cNvSpPr/>
          <p:nvPr/>
        </p:nvSpPr>
        <p:spPr>
          <a:xfrm>
            <a:off x="0" y="1"/>
            <a:ext cx="12192000" cy="698089"/>
          </a:xfrm>
          <a:prstGeom prst="rect">
            <a:avLst/>
          </a:prstGeom>
          <a:solidFill>
            <a:srgbClr val="E9E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7CF4DD1C-0566-D012-6621-9F7126C5F230}"/>
              </a:ext>
            </a:extLst>
          </p:cNvPr>
          <p:cNvSpPr txBox="1"/>
          <p:nvPr/>
        </p:nvSpPr>
        <p:spPr>
          <a:xfrm>
            <a:off x="9162169" y="5689120"/>
            <a:ext cx="1004009" cy="523220"/>
          </a:xfrm>
          <a:prstGeom prst="rect">
            <a:avLst/>
          </a:prstGeom>
          <a:noFill/>
        </p:spPr>
        <p:txBody>
          <a:bodyPr wrap="square" rtlCol="0">
            <a:spAutoFit/>
          </a:bodyPr>
          <a:lstStyle/>
          <a:p>
            <a:r>
              <a:rPr kumimoji="1" lang="ja-JP" altLang="en-US" sz="28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松岡</a:t>
            </a:r>
          </a:p>
        </p:txBody>
      </p:sp>
      <p:sp>
        <p:nvSpPr>
          <p:cNvPr id="34" name="テキスト ボックス 33">
            <a:extLst>
              <a:ext uri="{FF2B5EF4-FFF2-40B4-BE49-F238E27FC236}">
                <a16:creationId xmlns:a16="http://schemas.microsoft.com/office/drawing/2014/main" id="{C85F2EB7-4731-8EA9-7C59-7488FBD168B9}"/>
              </a:ext>
            </a:extLst>
          </p:cNvPr>
          <p:cNvSpPr txBox="1"/>
          <p:nvPr/>
        </p:nvSpPr>
        <p:spPr>
          <a:xfrm>
            <a:off x="98321" y="142793"/>
            <a:ext cx="3242038" cy="461665"/>
          </a:xfrm>
          <a:prstGeom prst="rect">
            <a:avLst/>
          </a:prstGeom>
          <a:noFill/>
        </p:spPr>
        <p:txBody>
          <a:bodyPr wrap="square" rtlCol="0">
            <a:spAutoFit/>
          </a:bodyPr>
          <a:lstStyle/>
          <a:p>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研修成果　</a:t>
            </a:r>
            <a:r>
              <a:rPr kumimoji="1" lang="en-US" altLang="ja-JP"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技術力</a:t>
            </a:r>
            <a:r>
              <a:rPr kumimoji="1" lang="en-US" altLang="ja-JP"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endPar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grpSp>
        <p:nvGrpSpPr>
          <p:cNvPr id="20" name="グループ化 19">
            <a:extLst>
              <a:ext uri="{FF2B5EF4-FFF2-40B4-BE49-F238E27FC236}">
                <a16:creationId xmlns:a16="http://schemas.microsoft.com/office/drawing/2014/main" id="{8F053A1C-A7ED-7DD7-AFB9-83D58D1A23A6}"/>
              </a:ext>
            </a:extLst>
          </p:cNvPr>
          <p:cNvGrpSpPr/>
          <p:nvPr/>
        </p:nvGrpSpPr>
        <p:grpSpPr>
          <a:xfrm>
            <a:off x="7841411" y="2179962"/>
            <a:ext cx="3629015" cy="3357560"/>
            <a:chOff x="7841411" y="2179962"/>
            <a:chExt cx="3629015" cy="3357560"/>
          </a:xfrm>
        </p:grpSpPr>
        <p:pic>
          <p:nvPicPr>
            <p:cNvPr id="12" name="図 11" descr="図形&#10;&#10;低い精度で自動的に生成された説明">
              <a:extLst>
                <a:ext uri="{FF2B5EF4-FFF2-40B4-BE49-F238E27FC236}">
                  <a16:creationId xmlns:a16="http://schemas.microsoft.com/office/drawing/2014/main" id="{9ACAF266-D0DE-76A8-D384-15AE10FE77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6298" y="2232160"/>
              <a:ext cx="3195752" cy="3195752"/>
            </a:xfrm>
            <a:prstGeom prst="rect">
              <a:avLst/>
            </a:prstGeom>
          </p:spPr>
        </p:pic>
        <p:sp>
          <p:nvSpPr>
            <p:cNvPr id="6" name="四角形: 角を丸くする 5">
              <a:extLst>
                <a:ext uri="{FF2B5EF4-FFF2-40B4-BE49-F238E27FC236}">
                  <a16:creationId xmlns:a16="http://schemas.microsoft.com/office/drawing/2014/main" id="{BDCBEC52-02E8-439D-24A9-1EB20C793C09}"/>
                </a:ext>
              </a:extLst>
            </p:cNvPr>
            <p:cNvSpPr/>
            <p:nvPr/>
          </p:nvSpPr>
          <p:spPr>
            <a:xfrm>
              <a:off x="7841411" y="2179962"/>
              <a:ext cx="3629015" cy="3357560"/>
            </a:xfrm>
            <a:prstGeom prst="roundRect">
              <a:avLst>
                <a:gd name="adj" fmla="val 12377"/>
              </a:avLst>
            </a:prstGeom>
            <a:noFill/>
            <a:ln w="28575">
              <a:solidFill>
                <a:srgbClr val="7DE3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四角形: 角を丸くする 6">
            <a:extLst>
              <a:ext uri="{FF2B5EF4-FFF2-40B4-BE49-F238E27FC236}">
                <a16:creationId xmlns:a16="http://schemas.microsoft.com/office/drawing/2014/main" id="{A892878C-C77A-F745-7609-DE5C3C3D3593}"/>
              </a:ext>
            </a:extLst>
          </p:cNvPr>
          <p:cNvSpPr/>
          <p:nvPr/>
        </p:nvSpPr>
        <p:spPr>
          <a:xfrm>
            <a:off x="645161" y="1076325"/>
            <a:ext cx="6460489" cy="5371154"/>
          </a:xfrm>
          <a:prstGeom prst="roundRect">
            <a:avLst>
              <a:gd name="adj" fmla="val 12134"/>
            </a:avLst>
          </a:prstGeom>
          <a:solidFill>
            <a:srgbClr val="B0EE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直角三角形 7">
            <a:extLst>
              <a:ext uri="{FF2B5EF4-FFF2-40B4-BE49-F238E27FC236}">
                <a16:creationId xmlns:a16="http://schemas.microsoft.com/office/drawing/2014/main" id="{50FE8C96-B34D-E342-B45D-1C83B0BFC211}"/>
              </a:ext>
            </a:extLst>
          </p:cNvPr>
          <p:cNvSpPr/>
          <p:nvPr/>
        </p:nvSpPr>
        <p:spPr>
          <a:xfrm>
            <a:off x="6796169" y="3271332"/>
            <a:ext cx="993058" cy="883353"/>
          </a:xfrm>
          <a:prstGeom prst="rtTriangle">
            <a:avLst/>
          </a:prstGeom>
          <a:solidFill>
            <a:srgbClr val="B0EE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5435DEB0-1CEC-FEE4-E965-9869F0353FDA}"/>
              </a:ext>
            </a:extLst>
          </p:cNvPr>
          <p:cNvSpPr txBox="1"/>
          <p:nvPr/>
        </p:nvSpPr>
        <p:spPr>
          <a:xfrm>
            <a:off x="832211" y="4265796"/>
            <a:ext cx="1608682" cy="430887"/>
          </a:xfrm>
          <a:prstGeom prst="rect">
            <a:avLst/>
          </a:prstGeom>
          <a:noFill/>
        </p:spPr>
        <p:txBody>
          <a:bodyPr wrap="square" rtlCol="0">
            <a:spAutoFit/>
          </a:bodyPr>
          <a:lstStyle/>
          <a:p>
            <a:r>
              <a:rPr kumimoji="1" lang="en-US" altLang="ja-JP"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r>
              <a:rPr kumimoji="1" lang="ja-JP" altLang="en-US"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研修後</a:t>
            </a:r>
            <a:r>
              <a:rPr kumimoji="1" lang="en-US" altLang="ja-JP"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endParaRPr kumimoji="1" lang="ja-JP" altLang="en-US"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11" name="テキスト ボックス 10">
            <a:extLst>
              <a:ext uri="{FF2B5EF4-FFF2-40B4-BE49-F238E27FC236}">
                <a16:creationId xmlns:a16="http://schemas.microsoft.com/office/drawing/2014/main" id="{B31E4D6B-8E11-915A-5F70-D77DEEED8082}"/>
              </a:ext>
            </a:extLst>
          </p:cNvPr>
          <p:cNvSpPr txBox="1"/>
          <p:nvPr/>
        </p:nvSpPr>
        <p:spPr>
          <a:xfrm>
            <a:off x="832211" y="1334615"/>
            <a:ext cx="1608682" cy="430887"/>
          </a:xfrm>
          <a:prstGeom prst="rect">
            <a:avLst/>
          </a:prstGeom>
          <a:noFill/>
        </p:spPr>
        <p:txBody>
          <a:bodyPr wrap="square" rtlCol="0">
            <a:spAutoFit/>
          </a:bodyPr>
          <a:lstStyle/>
          <a:p>
            <a:r>
              <a:rPr kumimoji="1" lang="en-US" altLang="ja-JP"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r>
              <a:rPr kumimoji="1" lang="ja-JP" altLang="en-US"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研修前</a:t>
            </a:r>
            <a:r>
              <a:rPr kumimoji="1" lang="en-US" altLang="ja-JP"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endParaRPr kumimoji="1" lang="ja-JP" altLang="en-US"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14" name="テキスト ボックス 13">
            <a:extLst>
              <a:ext uri="{FF2B5EF4-FFF2-40B4-BE49-F238E27FC236}">
                <a16:creationId xmlns:a16="http://schemas.microsoft.com/office/drawing/2014/main" id="{1DD66A21-FAEF-8560-7AFC-B19BA27DF082}"/>
              </a:ext>
            </a:extLst>
          </p:cNvPr>
          <p:cNvSpPr txBox="1"/>
          <p:nvPr/>
        </p:nvSpPr>
        <p:spPr>
          <a:xfrm>
            <a:off x="832211" y="2810591"/>
            <a:ext cx="2508148" cy="430887"/>
          </a:xfrm>
          <a:prstGeom prst="rect">
            <a:avLst/>
          </a:prstGeom>
          <a:noFill/>
        </p:spPr>
        <p:txBody>
          <a:bodyPr wrap="square" rtlCol="0">
            <a:spAutoFit/>
          </a:bodyPr>
          <a:lstStyle/>
          <a:p>
            <a:r>
              <a:rPr kumimoji="1" lang="en-US" altLang="ja-JP"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r>
              <a:rPr kumimoji="1" lang="ja-JP" altLang="en-US"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頑張ったこと</a:t>
            </a:r>
            <a:r>
              <a:rPr kumimoji="1" lang="en-US" altLang="ja-JP"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endParaRPr kumimoji="1" lang="ja-JP" altLang="en-US"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16" name="テキスト ボックス 15">
            <a:extLst>
              <a:ext uri="{FF2B5EF4-FFF2-40B4-BE49-F238E27FC236}">
                <a16:creationId xmlns:a16="http://schemas.microsoft.com/office/drawing/2014/main" id="{81903E9B-56D3-3B90-3C5C-BD249418195E}"/>
              </a:ext>
            </a:extLst>
          </p:cNvPr>
          <p:cNvSpPr txBox="1"/>
          <p:nvPr/>
        </p:nvSpPr>
        <p:spPr>
          <a:xfrm>
            <a:off x="929950" y="1847439"/>
            <a:ext cx="5532442"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200" b="0" i="0" u="none" strike="noStrike" kern="1200" cap="none" spc="0" normalizeH="0" baseline="0" noProof="0" dirty="0">
                <a:ln>
                  <a:solidFill>
                    <a:srgbClr val="001746"/>
                  </a:solidFill>
                </a:ln>
                <a:solidFill>
                  <a:srgbClr val="001746"/>
                </a:solidFill>
                <a:effectLst/>
                <a:uLnTx/>
                <a:uFillTx/>
                <a:latin typeface="UD デジタル 教科書体 NP-R" panose="02020400000000000000" pitchFamily="18" charset="-128"/>
                <a:ea typeface="UD デジタル 教科書体 NP-R" panose="02020400000000000000" pitchFamily="18" charset="-128"/>
                <a:cs typeface="+mn-cs"/>
              </a:rPr>
              <a:t>この</a:t>
            </a:r>
            <a:r>
              <a:rPr kumimoji="1" lang="ja-JP" altLang="en-US"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チーム</a:t>
            </a:r>
            <a:r>
              <a:rPr kumimoji="1" lang="ja-JP" altLang="en-US" sz="2200" b="0" i="0" u="none" strike="noStrike" kern="1200" cap="none" spc="0" normalizeH="0" baseline="0" noProof="0" dirty="0">
                <a:ln>
                  <a:solidFill>
                    <a:srgbClr val="001746"/>
                  </a:solidFill>
                </a:ln>
                <a:solidFill>
                  <a:srgbClr val="001746"/>
                </a:solidFill>
                <a:effectLst/>
                <a:uLnTx/>
                <a:uFillTx/>
                <a:latin typeface="UD デジタル 教科書体 NP-R" panose="02020400000000000000" pitchFamily="18" charset="-128"/>
                <a:ea typeface="UD デジタル 教科書体 NP-R" panose="02020400000000000000" pitchFamily="18" charset="-128"/>
                <a:cs typeface="+mn-cs"/>
              </a:rPr>
              <a:t>は</a:t>
            </a:r>
            <a:r>
              <a:rPr kumimoji="1" lang="en-US" altLang="ja-JP" sz="2200" b="0" i="0" u="none" strike="noStrike" kern="1200" cap="none" spc="0" normalizeH="0" baseline="0" noProof="0" dirty="0">
                <a:ln>
                  <a:solidFill>
                    <a:srgbClr val="001746"/>
                  </a:solidFill>
                </a:ln>
                <a:solidFill>
                  <a:srgbClr val="001746"/>
                </a:solidFill>
                <a:effectLst/>
                <a:uLnTx/>
                <a:uFillTx/>
                <a:latin typeface="UD デジタル 教科書体 NP-R" panose="02020400000000000000" pitchFamily="18" charset="-128"/>
                <a:ea typeface="UD デジタル 教科書体 NP-R" panose="02020400000000000000" pitchFamily="18" charset="-128"/>
                <a:cs typeface="+mn-cs"/>
              </a:rPr>
              <a:t>PG</a:t>
            </a:r>
            <a:r>
              <a:rPr kumimoji="1" lang="ja-JP" altLang="en-US" sz="2200" b="0" i="0" u="none" strike="noStrike" kern="1200" cap="none" spc="0" normalizeH="0" baseline="0" noProof="0" dirty="0">
                <a:ln>
                  <a:solidFill>
                    <a:srgbClr val="001746"/>
                  </a:solidFill>
                </a:ln>
                <a:solidFill>
                  <a:srgbClr val="001746"/>
                </a:solidFill>
                <a:effectLst/>
                <a:uLnTx/>
                <a:uFillTx/>
                <a:latin typeface="UD デジタル 教科書体 NP-R" panose="02020400000000000000" pitchFamily="18" charset="-128"/>
                <a:ea typeface="UD デジタル 教科書体 NP-R" panose="02020400000000000000" pitchFamily="18" charset="-128"/>
                <a:cs typeface="+mn-cs"/>
              </a:rPr>
              <a:t>未経験者で構成。</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チーム</a:t>
            </a:r>
            <a:r>
              <a:rPr kumimoji="1" lang="ja-JP" altLang="en-US" sz="2200" b="0" i="0" u="none" strike="noStrike" kern="1200" cap="none" spc="0" normalizeH="0" baseline="0" noProof="0" dirty="0">
                <a:ln>
                  <a:solidFill>
                    <a:srgbClr val="001746"/>
                  </a:solidFill>
                </a:ln>
                <a:solidFill>
                  <a:srgbClr val="001746"/>
                </a:solidFill>
                <a:effectLst/>
                <a:uLnTx/>
                <a:uFillTx/>
                <a:latin typeface="UD デジタル 教科書体 NP-R" panose="02020400000000000000" pitchFamily="18" charset="-128"/>
                <a:ea typeface="UD デジタル 教科書体 NP-R" panose="02020400000000000000" pitchFamily="18" charset="-128"/>
                <a:cs typeface="+mn-cs"/>
              </a:rPr>
              <a:t>内では段位認定が一番進んでいた。</a:t>
            </a:r>
          </a:p>
        </p:txBody>
      </p:sp>
      <p:sp>
        <p:nvSpPr>
          <p:cNvPr id="17" name="テキスト ボックス 16">
            <a:extLst>
              <a:ext uri="{FF2B5EF4-FFF2-40B4-BE49-F238E27FC236}">
                <a16:creationId xmlns:a16="http://schemas.microsoft.com/office/drawing/2014/main" id="{D097457C-A0BD-EE3D-F569-C3BF34E432F9}"/>
              </a:ext>
            </a:extLst>
          </p:cNvPr>
          <p:cNvSpPr txBox="1"/>
          <p:nvPr/>
        </p:nvSpPr>
        <p:spPr>
          <a:xfrm>
            <a:off x="938123" y="3333564"/>
            <a:ext cx="5805862"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2200" b="0" i="0" u="none" strike="noStrike" kern="1200" cap="none" spc="0" normalizeH="0" baseline="0" noProof="0" dirty="0">
                <a:ln>
                  <a:solidFill>
                    <a:srgbClr val="001746"/>
                  </a:solidFill>
                </a:ln>
                <a:solidFill>
                  <a:srgbClr val="001746"/>
                </a:solidFill>
                <a:effectLst/>
                <a:uLnTx/>
                <a:uFillTx/>
                <a:latin typeface="UD デジタル 教科書体 NP-R" panose="02020400000000000000" pitchFamily="18" charset="-128"/>
                <a:ea typeface="UD デジタル 教科書体 NP-R" panose="02020400000000000000" pitchFamily="18" charset="-128"/>
                <a:cs typeface="+mn-cs"/>
              </a:rPr>
              <a:t>PG</a:t>
            </a:r>
            <a:r>
              <a:rPr kumimoji="1" lang="ja-JP" altLang="en-US" sz="2200" b="0" i="0" u="none" strike="noStrike" kern="1200" cap="none" spc="0" normalizeH="0" baseline="0" noProof="0" dirty="0">
                <a:ln>
                  <a:solidFill>
                    <a:srgbClr val="001746"/>
                  </a:solidFill>
                </a:ln>
                <a:solidFill>
                  <a:srgbClr val="001746"/>
                </a:solidFill>
                <a:effectLst/>
                <a:uLnTx/>
                <a:uFillTx/>
                <a:latin typeface="UD デジタル 教科書体 NP-R" panose="02020400000000000000" pitchFamily="18" charset="-128"/>
                <a:ea typeface="UD デジタル 教科書体 NP-R" panose="02020400000000000000" pitchFamily="18" charset="-128"/>
                <a:cs typeface="+mn-cs"/>
              </a:rPr>
              <a:t>やファイルの関りを説明。</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200" b="0" i="0" u="none" strike="noStrike" kern="1200" cap="none" spc="0" normalizeH="0" baseline="0" noProof="0" dirty="0">
                <a:ln>
                  <a:solidFill>
                    <a:srgbClr val="001746"/>
                  </a:solidFill>
                </a:ln>
                <a:solidFill>
                  <a:srgbClr val="001746"/>
                </a:solidFill>
                <a:effectLst/>
                <a:uLnTx/>
                <a:uFillTx/>
                <a:latin typeface="UD デジタル 教科書体 NP-R" panose="02020400000000000000" pitchFamily="18" charset="-128"/>
                <a:ea typeface="UD デジタル 教科書体 NP-R" panose="02020400000000000000" pitchFamily="18" charset="-128"/>
                <a:cs typeface="+mn-cs"/>
              </a:rPr>
              <a:t>どう説明すればわかりやすく伝わるのか模索。</a:t>
            </a:r>
            <a:endParaRPr kumimoji="1" lang="en-US" altLang="ja-JP" sz="2200" b="0" i="0" u="none" strike="noStrike" kern="1200" cap="none" spc="0" normalizeH="0" baseline="0" noProof="0" dirty="0">
              <a:ln>
                <a:solidFill>
                  <a:srgbClr val="001746"/>
                </a:solidFill>
              </a:ln>
              <a:solidFill>
                <a:srgbClr val="001746"/>
              </a:solidFill>
              <a:effectLst/>
              <a:uLnTx/>
              <a:uFillTx/>
              <a:latin typeface="UD デジタル 教科書体 NP-R" panose="02020400000000000000" pitchFamily="18" charset="-128"/>
              <a:ea typeface="UD デジタル 教科書体 NP-R" panose="02020400000000000000" pitchFamily="18" charset="-128"/>
              <a:cs typeface="+mn-cs"/>
            </a:endParaRPr>
          </a:p>
        </p:txBody>
      </p:sp>
      <p:sp>
        <p:nvSpPr>
          <p:cNvPr id="18" name="テキスト ボックス 17">
            <a:extLst>
              <a:ext uri="{FF2B5EF4-FFF2-40B4-BE49-F238E27FC236}">
                <a16:creationId xmlns:a16="http://schemas.microsoft.com/office/drawing/2014/main" id="{9BE4ECFA-59FC-3D02-482E-8FCA7977CECD}"/>
              </a:ext>
            </a:extLst>
          </p:cNvPr>
          <p:cNvSpPr txBox="1"/>
          <p:nvPr/>
        </p:nvSpPr>
        <p:spPr>
          <a:xfrm>
            <a:off x="938123" y="4789813"/>
            <a:ext cx="5532442" cy="144655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200" b="0" i="0" u="none" strike="noStrike" kern="1200" cap="none" spc="0" normalizeH="0" baseline="0" noProof="0" dirty="0">
                <a:ln>
                  <a:solidFill>
                    <a:srgbClr val="001746"/>
                  </a:solidFill>
                </a:ln>
                <a:solidFill>
                  <a:srgbClr val="001746"/>
                </a:solidFill>
                <a:effectLst/>
                <a:uLnTx/>
                <a:uFillTx/>
                <a:latin typeface="UD デジタル 教科書体 NP-R" panose="02020400000000000000" pitchFamily="18" charset="-128"/>
                <a:ea typeface="UD デジタル 教科書体 NP-R" panose="02020400000000000000" pitchFamily="18" charset="-128"/>
                <a:cs typeface="+mn-cs"/>
              </a:rPr>
              <a:t>言葉だけでは聞いている側は理解しずらい。</a:t>
            </a:r>
            <a:endParaRPr kumimoji="1" lang="en-US" altLang="ja-JP" sz="2200" b="0" i="0" u="none" strike="noStrike" kern="1200" cap="none" spc="0" normalizeH="0" baseline="0" noProof="0" dirty="0">
              <a:ln>
                <a:solidFill>
                  <a:srgbClr val="001746"/>
                </a:solidFill>
              </a:ln>
              <a:solidFill>
                <a:srgbClr val="001746"/>
              </a:solidFill>
              <a:effectLst/>
              <a:uLnTx/>
              <a:uFillTx/>
              <a:latin typeface="UD デジタル 教科書体 NP-R" panose="02020400000000000000" pitchFamily="18" charset="-128"/>
              <a:ea typeface="UD デジタル 教科書体 NP-R" panose="02020400000000000000" pitchFamily="18"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200" b="0" i="0" u="none" strike="noStrike" kern="1200" cap="none" spc="0" normalizeH="0" baseline="0" noProof="0" dirty="0">
                <a:ln>
                  <a:solidFill>
                    <a:srgbClr val="001746"/>
                  </a:solidFill>
                </a:ln>
                <a:solidFill>
                  <a:srgbClr val="001746"/>
                </a:solidFill>
                <a:effectLst/>
                <a:uLnTx/>
                <a:uFillTx/>
                <a:latin typeface="UD デジタル 教科書体 NP-R" panose="02020400000000000000" pitchFamily="18" charset="-128"/>
                <a:ea typeface="UD デジタル 教科書体 NP-R" panose="02020400000000000000" pitchFamily="18" charset="-128"/>
                <a:cs typeface="+mn-cs"/>
              </a:rPr>
              <a:t>図など視覚情報を交えることが重要。</a:t>
            </a:r>
            <a:endParaRPr kumimoji="1" lang="en-US" altLang="ja-JP" sz="2200" b="0" i="0" u="none" strike="noStrike" kern="1200" cap="none" spc="0" normalizeH="0" baseline="0" noProof="0" dirty="0">
              <a:ln>
                <a:solidFill>
                  <a:srgbClr val="001746"/>
                </a:solidFill>
              </a:ln>
              <a:solidFill>
                <a:srgbClr val="001746"/>
              </a:solidFill>
              <a:effectLst/>
              <a:uLnTx/>
              <a:uFillTx/>
              <a:latin typeface="UD デジタル 教科書体 NP-R" panose="02020400000000000000" pitchFamily="18" charset="-128"/>
              <a:ea typeface="UD デジタル 教科書体 NP-R" panose="02020400000000000000" pitchFamily="18"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200" b="0" i="0" u="none" strike="noStrike" kern="1200" cap="none" spc="0" normalizeH="0" baseline="0" noProof="0" dirty="0">
                <a:ln>
                  <a:solidFill>
                    <a:srgbClr val="001746"/>
                  </a:solidFill>
                </a:ln>
                <a:solidFill>
                  <a:srgbClr val="001746"/>
                </a:solidFill>
                <a:effectLst/>
                <a:uLnTx/>
                <a:uFillTx/>
                <a:latin typeface="UD デジタル 教科書体 NP-R" panose="02020400000000000000" pitchFamily="18" charset="-128"/>
                <a:ea typeface="UD デジタル 教科書体 NP-R" panose="02020400000000000000" pitchFamily="18" charset="-128"/>
                <a:cs typeface="+mn-cs"/>
              </a:rPr>
              <a:t>説明する側が一方的に話すのではなく、</a:t>
            </a:r>
            <a:endParaRPr kumimoji="1" lang="en-US" altLang="ja-JP" sz="2200" b="0" i="0" u="none" strike="noStrike" kern="1200" cap="none" spc="0" normalizeH="0" baseline="0" noProof="0" dirty="0">
              <a:ln>
                <a:solidFill>
                  <a:srgbClr val="001746"/>
                </a:solidFill>
              </a:ln>
              <a:solidFill>
                <a:srgbClr val="001746"/>
              </a:solidFill>
              <a:effectLst/>
              <a:uLnTx/>
              <a:uFillTx/>
              <a:latin typeface="UD デジタル 教科書体 NP-R" panose="02020400000000000000" pitchFamily="18" charset="-128"/>
              <a:ea typeface="UD デジタル 教科書体 NP-R" panose="02020400000000000000" pitchFamily="18" charset="-128"/>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2200" b="0" i="0" u="none" strike="noStrike" kern="1200" cap="none" spc="0" normalizeH="0" baseline="0" noProof="0" dirty="0">
                <a:ln>
                  <a:solidFill>
                    <a:srgbClr val="001746"/>
                  </a:solidFill>
                </a:ln>
                <a:solidFill>
                  <a:srgbClr val="001746"/>
                </a:solidFill>
                <a:effectLst/>
                <a:uLnTx/>
                <a:uFillTx/>
                <a:latin typeface="UD デジタル 教科書体 NP-R" panose="02020400000000000000" pitchFamily="18" charset="-128"/>
                <a:ea typeface="UD デジタル 教科書体 NP-R" panose="02020400000000000000" pitchFamily="18" charset="-128"/>
                <a:cs typeface="+mn-cs"/>
              </a:rPr>
              <a:t>確認の意味を込めて適宜話を振る。</a:t>
            </a:r>
          </a:p>
        </p:txBody>
      </p:sp>
    </p:spTree>
    <p:extLst>
      <p:ext uri="{BB962C8B-B14F-4D97-AF65-F5344CB8AC3E}">
        <p14:creationId xmlns:p14="http://schemas.microsoft.com/office/powerpoint/2010/main" val="331312520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0"/>
                                        </p:tgtEl>
                                      </p:cBhvr>
                                    </p:animEffect>
                                    <p:animScale>
                                      <p:cBhvr>
                                        <p:cTn id="7"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AF5B89C-BE04-2EBA-E3F1-A8FE724DDF53}"/>
              </a:ext>
            </a:extLst>
          </p:cNvPr>
          <p:cNvSpPr/>
          <p:nvPr/>
        </p:nvSpPr>
        <p:spPr>
          <a:xfrm>
            <a:off x="0" y="1"/>
            <a:ext cx="12192000" cy="698089"/>
          </a:xfrm>
          <a:prstGeom prst="rect">
            <a:avLst/>
          </a:prstGeom>
          <a:solidFill>
            <a:srgbClr val="E9E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C85F2EB7-4731-8EA9-7C59-7488FBD168B9}"/>
              </a:ext>
            </a:extLst>
          </p:cNvPr>
          <p:cNvSpPr txBox="1"/>
          <p:nvPr/>
        </p:nvSpPr>
        <p:spPr>
          <a:xfrm>
            <a:off x="98321" y="142793"/>
            <a:ext cx="3242038" cy="461665"/>
          </a:xfrm>
          <a:prstGeom prst="rect">
            <a:avLst/>
          </a:prstGeom>
          <a:noFill/>
        </p:spPr>
        <p:txBody>
          <a:bodyPr wrap="square" rtlCol="0">
            <a:spAutoFit/>
          </a:bodyPr>
          <a:lstStyle/>
          <a:p>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研修成果　</a:t>
            </a:r>
            <a:r>
              <a:rPr kumimoji="1" lang="en-US" altLang="ja-JP"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技術力</a:t>
            </a:r>
            <a:r>
              <a:rPr kumimoji="1" lang="en-US" altLang="ja-JP"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endPar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6" name="直角三角形 5">
            <a:extLst>
              <a:ext uri="{FF2B5EF4-FFF2-40B4-BE49-F238E27FC236}">
                <a16:creationId xmlns:a16="http://schemas.microsoft.com/office/drawing/2014/main" id="{AF28EF57-7B85-1281-6666-AF959072A110}"/>
              </a:ext>
            </a:extLst>
          </p:cNvPr>
          <p:cNvSpPr/>
          <p:nvPr/>
        </p:nvSpPr>
        <p:spPr>
          <a:xfrm rot="10800000">
            <a:off x="4189324" y="3788287"/>
            <a:ext cx="993058" cy="883353"/>
          </a:xfrm>
          <a:prstGeom prst="rtTriangle">
            <a:avLst/>
          </a:prstGeom>
          <a:solidFill>
            <a:srgbClr val="B0EE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D9653DBD-2689-0AD1-A83B-8D5DCB5E4F08}"/>
              </a:ext>
            </a:extLst>
          </p:cNvPr>
          <p:cNvSpPr/>
          <p:nvPr/>
        </p:nvSpPr>
        <p:spPr>
          <a:xfrm>
            <a:off x="5068786" y="1102710"/>
            <a:ext cx="6460489" cy="5371154"/>
          </a:xfrm>
          <a:prstGeom prst="roundRect">
            <a:avLst>
              <a:gd name="adj" fmla="val 12134"/>
            </a:avLst>
          </a:prstGeom>
          <a:solidFill>
            <a:srgbClr val="B0EE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26E71267-8530-B8BD-3295-88F4218F16E3}"/>
              </a:ext>
            </a:extLst>
          </p:cNvPr>
          <p:cNvSpPr txBox="1"/>
          <p:nvPr/>
        </p:nvSpPr>
        <p:spPr>
          <a:xfrm>
            <a:off x="5255836" y="4517886"/>
            <a:ext cx="1608682" cy="430887"/>
          </a:xfrm>
          <a:prstGeom prst="rect">
            <a:avLst/>
          </a:prstGeom>
          <a:noFill/>
        </p:spPr>
        <p:txBody>
          <a:bodyPr wrap="square" rtlCol="0">
            <a:spAutoFit/>
          </a:bodyPr>
          <a:lstStyle/>
          <a:p>
            <a:r>
              <a:rPr kumimoji="1" lang="en-US" altLang="ja-JP"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r>
              <a:rPr kumimoji="1" lang="ja-JP" altLang="en-US"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研修後</a:t>
            </a:r>
            <a:r>
              <a:rPr kumimoji="1" lang="en-US" altLang="ja-JP"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endParaRPr kumimoji="1" lang="ja-JP" altLang="en-US"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9" name="テキスト ボックス 8">
            <a:extLst>
              <a:ext uri="{FF2B5EF4-FFF2-40B4-BE49-F238E27FC236}">
                <a16:creationId xmlns:a16="http://schemas.microsoft.com/office/drawing/2014/main" id="{BF67992C-3B33-27B9-BB5A-66A86965BEDC}"/>
              </a:ext>
            </a:extLst>
          </p:cNvPr>
          <p:cNvSpPr txBox="1"/>
          <p:nvPr/>
        </p:nvSpPr>
        <p:spPr>
          <a:xfrm>
            <a:off x="5255836" y="1361000"/>
            <a:ext cx="1608682" cy="430887"/>
          </a:xfrm>
          <a:prstGeom prst="rect">
            <a:avLst/>
          </a:prstGeom>
          <a:noFill/>
        </p:spPr>
        <p:txBody>
          <a:bodyPr wrap="square" rtlCol="0">
            <a:spAutoFit/>
          </a:bodyPr>
          <a:lstStyle/>
          <a:p>
            <a:r>
              <a:rPr kumimoji="1" lang="en-US" altLang="ja-JP"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r>
              <a:rPr kumimoji="1" lang="ja-JP" altLang="en-US"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研修前</a:t>
            </a:r>
            <a:r>
              <a:rPr kumimoji="1" lang="en-US" altLang="ja-JP"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endParaRPr kumimoji="1" lang="ja-JP" altLang="en-US"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11" name="テキスト ボックス 10">
            <a:extLst>
              <a:ext uri="{FF2B5EF4-FFF2-40B4-BE49-F238E27FC236}">
                <a16:creationId xmlns:a16="http://schemas.microsoft.com/office/drawing/2014/main" id="{4E382D4E-7088-CEED-DBAA-37EC97BA8AA3}"/>
              </a:ext>
            </a:extLst>
          </p:cNvPr>
          <p:cNvSpPr txBox="1"/>
          <p:nvPr/>
        </p:nvSpPr>
        <p:spPr>
          <a:xfrm>
            <a:off x="5255836" y="2837981"/>
            <a:ext cx="2487381" cy="430887"/>
          </a:xfrm>
          <a:prstGeom prst="rect">
            <a:avLst/>
          </a:prstGeom>
          <a:noFill/>
        </p:spPr>
        <p:txBody>
          <a:bodyPr wrap="square" rtlCol="0">
            <a:spAutoFit/>
          </a:bodyPr>
          <a:lstStyle/>
          <a:p>
            <a:r>
              <a:rPr kumimoji="1" lang="en-US" altLang="ja-JP"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r>
              <a:rPr kumimoji="1" lang="ja-JP" altLang="en-US"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頑張ったこと</a:t>
            </a:r>
            <a:r>
              <a:rPr kumimoji="1" lang="en-US" altLang="ja-JP"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endParaRPr kumimoji="1" lang="ja-JP" altLang="en-US"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17" name="テキスト ボックス 16">
            <a:extLst>
              <a:ext uri="{FF2B5EF4-FFF2-40B4-BE49-F238E27FC236}">
                <a16:creationId xmlns:a16="http://schemas.microsoft.com/office/drawing/2014/main" id="{96176116-B9FF-E91D-AEA8-47D52DD7B77E}"/>
              </a:ext>
            </a:extLst>
          </p:cNvPr>
          <p:cNvSpPr txBox="1"/>
          <p:nvPr/>
        </p:nvSpPr>
        <p:spPr>
          <a:xfrm>
            <a:off x="1898649" y="5580710"/>
            <a:ext cx="910427" cy="523220"/>
          </a:xfrm>
          <a:prstGeom prst="rect">
            <a:avLst/>
          </a:prstGeom>
          <a:noFill/>
        </p:spPr>
        <p:txBody>
          <a:bodyPr wrap="square" rtlCol="0">
            <a:spAutoFit/>
          </a:bodyPr>
          <a:lstStyle/>
          <a:p>
            <a:r>
              <a:rPr kumimoji="1" lang="ja-JP" altLang="en-US" sz="28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大戸</a:t>
            </a:r>
          </a:p>
        </p:txBody>
      </p:sp>
      <p:sp>
        <p:nvSpPr>
          <p:cNvPr id="18" name="テキスト ボックス 17">
            <a:extLst>
              <a:ext uri="{FF2B5EF4-FFF2-40B4-BE49-F238E27FC236}">
                <a16:creationId xmlns:a16="http://schemas.microsoft.com/office/drawing/2014/main" id="{8AD978EA-66CF-9017-5DC0-ADC153B708A7}"/>
              </a:ext>
            </a:extLst>
          </p:cNvPr>
          <p:cNvSpPr txBox="1"/>
          <p:nvPr/>
        </p:nvSpPr>
        <p:spPr>
          <a:xfrm>
            <a:off x="5492414" y="1878735"/>
            <a:ext cx="5374433" cy="769441"/>
          </a:xfrm>
          <a:prstGeom prst="rect">
            <a:avLst/>
          </a:prstGeom>
          <a:noFill/>
        </p:spPr>
        <p:txBody>
          <a:bodyPr wrap="square" rtlCol="0">
            <a:spAutoFit/>
          </a:bodyPr>
          <a:lstStyle/>
          <a:p>
            <a:r>
              <a:rPr kumimoji="1" lang="en-US" altLang="ja-JP"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Java</a:t>
            </a:r>
            <a:r>
              <a:rPr kumimoji="1" lang="ja-JP" altLang="en-US"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の圧倒的理解不足</a:t>
            </a:r>
            <a:endParaRPr kumimoji="1" lang="en-US" altLang="ja-JP"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a:p>
            <a:r>
              <a:rPr kumimoji="1" lang="ja-JP" altLang="en-US"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→アイデアを実現する方法が分からない</a:t>
            </a:r>
            <a:endParaRPr kumimoji="1" lang="en-US" altLang="ja-JP"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19" name="テキスト ボックス 18">
            <a:extLst>
              <a:ext uri="{FF2B5EF4-FFF2-40B4-BE49-F238E27FC236}">
                <a16:creationId xmlns:a16="http://schemas.microsoft.com/office/drawing/2014/main" id="{7273E410-7E35-98BD-3C63-A4FDC375A644}"/>
              </a:ext>
            </a:extLst>
          </p:cNvPr>
          <p:cNvSpPr txBox="1"/>
          <p:nvPr/>
        </p:nvSpPr>
        <p:spPr>
          <a:xfrm>
            <a:off x="5426893" y="3331912"/>
            <a:ext cx="6097554" cy="1107996"/>
          </a:xfrm>
          <a:prstGeom prst="rect">
            <a:avLst/>
          </a:prstGeom>
          <a:noFill/>
        </p:spPr>
        <p:txBody>
          <a:bodyPr wrap="square">
            <a:spAutoFit/>
          </a:bodyPr>
          <a:lstStyle/>
          <a:p>
            <a:r>
              <a:rPr lang="ja-JP" altLang="en-US"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・時間をかけて自習</a:t>
            </a:r>
            <a:endParaRPr lang="en-US" altLang="ja-JP"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a:p>
            <a:r>
              <a:rPr lang="ja-JP" altLang="en-US"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・シンプルに考える</a:t>
            </a:r>
            <a:endParaRPr lang="en-US" altLang="ja-JP"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a:p>
            <a:r>
              <a:rPr lang="ja-JP" altLang="en-US"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・メンバーの考え方や意見を聞く</a:t>
            </a:r>
          </a:p>
        </p:txBody>
      </p:sp>
      <p:sp>
        <p:nvSpPr>
          <p:cNvPr id="21" name="テキスト ボックス 20">
            <a:extLst>
              <a:ext uri="{FF2B5EF4-FFF2-40B4-BE49-F238E27FC236}">
                <a16:creationId xmlns:a16="http://schemas.microsoft.com/office/drawing/2014/main" id="{8AA9B635-E483-F8D8-6A61-05E4A5EC0B9C}"/>
              </a:ext>
            </a:extLst>
          </p:cNvPr>
          <p:cNvSpPr txBox="1"/>
          <p:nvPr/>
        </p:nvSpPr>
        <p:spPr>
          <a:xfrm>
            <a:off x="5426893" y="5026751"/>
            <a:ext cx="5735627" cy="1107996"/>
          </a:xfrm>
          <a:prstGeom prst="rect">
            <a:avLst/>
          </a:prstGeom>
          <a:noFill/>
        </p:spPr>
        <p:txBody>
          <a:bodyPr wrap="square" rtlCol="0">
            <a:spAutoFit/>
          </a:bodyPr>
          <a:lstStyle/>
          <a:p>
            <a:r>
              <a:rPr kumimoji="1" lang="ja-JP" altLang="en-US"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機能実現のために必要な処理を考え、</a:t>
            </a:r>
            <a:endParaRPr kumimoji="1" lang="en-US" altLang="ja-JP"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a:p>
            <a:r>
              <a:rPr kumimoji="1" lang="ja-JP" altLang="en-US"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コーディング。</a:t>
            </a:r>
            <a:br>
              <a:rPr kumimoji="1" lang="en-US" altLang="ja-JP"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br>
            <a:r>
              <a:rPr kumimoji="1" lang="ja-JP" altLang="en-US"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段位認定三段を取得。</a:t>
            </a:r>
          </a:p>
        </p:txBody>
      </p:sp>
      <p:grpSp>
        <p:nvGrpSpPr>
          <p:cNvPr id="25" name="グループ化 24">
            <a:extLst>
              <a:ext uri="{FF2B5EF4-FFF2-40B4-BE49-F238E27FC236}">
                <a16:creationId xmlns:a16="http://schemas.microsoft.com/office/drawing/2014/main" id="{7E5AB9D1-A6F9-0584-87FD-3979533FCE85}"/>
              </a:ext>
            </a:extLst>
          </p:cNvPr>
          <p:cNvGrpSpPr/>
          <p:nvPr/>
        </p:nvGrpSpPr>
        <p:grpSpPr>
          <a:xfrm>
            <a:off x="560310" y="2109507"/>
            <a:ext cx="3629015" cy="3357560"/>
            <a:chOff x="560310" y="2109507"/>
            <a:chExt cx="3629015" cy="3357560"/>
          </a:xfrm>
        </p:grpSpPr>
        <p:sp>
          <p:nvSpPr>
            <p:cNvPr id="4" name="四角形: 角を丸くする 3">
              <a:extLst>
                <a:ext uri="{FF2B5EF4-FFF2-40B4-BE49-F238E27FC236}">
                  <a16:creationId xmlns:a16="http://schemas.microsoft.com/office/drawing/2014/main" id="{5DEEEE8B-F51C-BF6F-10B5-D0DB54A9CB00}"/>
                </a:ext>
              </a:extLst>
            </p:cNvPr>
            <p:cNvSpPr/>
            <p:nvPr/>
          </p:nvSpPr>
          <p:spPr>
            <a:xfrm>
              <a:off x="560310" y="2109507"/>
              <a:ext cx="3629015" cy="3357560"/>
            </a:xfrm>
            <a:prstGeom prst="roundRect">
              <a:avLst>
                <a:gd name="adj" fmla="val 12377"/>
              </a:avLst>
            </a:prstGeom>
            <a:noFill/>
            <a:ln w="28575">
              <a:solidFill>
                <a:srgbClr val="7DE3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4" name="図 23" descr="図形&#10;&#10;低い精度で自動的に生成された説明">
              <a:extLst>
                <a:ext uri="{FF2B5EF4-FFF2-40B4-BE49-F238E27FC236}">
                  <a16:creationId xmlns:a16="http://schemas.microsoft.com/office/drawing/2014/main" id="{153F9989-0423-0126-789B-AD746F1C21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282" y="2238522"/>
              <a:ext cx="3099530" cy="3099530"/>
            </a:xfrm>
            <a:prstGeom prst="rect">
              <a:avLst/>
            </a:prstGeom>
          </p:spPr>
        </p:pic>
      </p:grpSp>
    </p:spTree>
    <p:extLst>
      <p:ext uri="{BB962C8B-B14F-4D97-AF65-F5344CB8AC3E}">
        <p14:creationId xmlns:p14="http://schemas.microsoft.com/office/powerpoint/2010/main" val="38005975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5"/>
                                        </p:tgtEl>
                                      </p:cBhvr>
                                    </p:animEffect>
                                    <p:animScale>
                                      <p:cBhvr>
                                        <p:cTn id="7" dur="25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AF5B89C-BE04-2EBA-E3F1-A8FE724DDF53}"/>
              </a:ext>
            </a:extLst>
          </p:cNvPr>
          <p:cNvSpPr/>
          <p:nvPr/>
        </p:nvSpPr>
        <p:spPr>
          <a:xfrm>
            <a:off x="0" y="1"/>
            <a:ext cx="12192000" cy="698089"/>
          </a:xfrm>
          <a:prstGeom prst="rect">
            <a:avLst/>
          </a:prstGeom>
          <a:solidFill>
            <a:srgbClr val="E9E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C724AC48-B1F3-4A2D-E567-9D7654BC0D4C}"/>
              </a:ext>
            </a:extLst>
          </p:cNvPr>
          <p:cNvSpPr txBox="1"/>
          <p:nvPr/>
        </p:nvSpPr>
        <p:spPr>
          <a:xfrm>
            <a:off x="9280370" y="5849880"/>
            <a:ext cx="927320" cy="523220"/>
          </a:xfrm>
          <a:prstGeom prst="rect">
            <a:avLst/>
          </a:prstGeom>
          <a:noFill/>
        </p:spPr>
        <p:txBody>
          <a:bodyPr wrap="square" rtlCol="0">
            <a:spAutoFit/>
          </a:bodyPr>
          <a:lstStyle/>
          <a:p>
            <a:r>
              <a:rPr kumimoji="1" lang="ja-JP" altLang="en-US" sz="28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増田</a:t>
            </a:r>
          </a:p>
        </p:txBody>
      </p:sp>
      <p:sp>
        <p:nvSpPr>
          <p:cNvPr id="37" name="テキスト ボックス 36">
            <a:extLst>
              <a:ext uri="{FF2B5EF4-FFF2-40B4-BE49-F238E27FC236}">
                <a16:creationId xmlns:a16="http://schemas.microsoft.com/office/drawing/2014/main" id="{7C1996B9-2E69-380E-D80C-7CC9ACC23DE7}"/>
              </a:ext>
            </a:extLst>
          </p:cNvPr>
          <p:cNvSpPr txBox="1"/>
          <p:nvPr/>
        </p:nvSpPr>
        <p:spPr>
          <a:xfrm>
            <a:off x="98321" y="142793"/>
            <a:ext cx="3242038" cy="461665"/>
          </a:xfrm>
          <a:prstGeom prst="rect">
            <a:avLst/>
          </a:prstGeom>
          <a:noFill/>
        </p:spPr>
        <p:txBody>
          <a:bodyPr wrap="square" rtlCol="0">
            <a:spAutoFit/>
          </a:bodyPr>
          <a:lstStyle/>
          <a:p>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研修成果　</a:t>
            </a:r>
            <a:r>
              <a:rPr kumimoji="1" lang="en-US" altLang="ja-JP"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技術力</a:t>
            </a:r>
            <a:r>
              <a:rPr kumimoji="1" lang="en-US" altLang="ja-JP"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endPar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4" name="四角形: 角を丸くする 3">
            <a:extLst>
              <a:ext uri="{FF2B5EF4-FFF2-40B4-BE49-F238E27FC236}">
                <a16:creationId xmlns:a16="http://schemas.microsoft.com/office/drawing/2014/main" id="{EBBEDDAC-5761-2101-5419-9121E8B85787}"/>
              </a:ext>
            </a:extLst>
          </p:cNvPr>
          <p:cNvSpPr/>
          <p:nvPr/>
        </p:nvSpPr>
        <p:spPr>
          <a:xfrm>
            <a:off x="645161" y="1076325"/>
            <a:ext cx="6460489" cy="5371154"/>
          </a:xfrm>
          <a:prstGeom prst="roundRect">
            <a:avLst>
              <a:gd name="adj" fmla="val 12134"/>
            </a:avLst>
          </a:prstGeom>
          <a:solidFill>
            <a:srgbClr val="B0EE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直角三角形 4">
            <a:extLst>
              <a:ext uri="{FF2B5EF4-FFF2-40B4-BE49-F238E27FC236}">
                <a16:creationId xmlns:a16="http://schemas.microsoft.com/office/drawing/2014/main" id="{22725960-4D06-26E2-1221-1FDD12616279}"/>
              </a:ext>
            </a:extLst>
          </p:cNvPr>
          <p:cNvSpPr/>
          <p:nvPr/>
        </p:nvSpPr>
        <p:spPr>
          <a:xfrm>
            <a:off x="6796169" y="3271332"/>
            <a:ext cx="993058" cy="883353"/>
          </a:xfrm>
          <a:prstGeom prst="rtTriangle">
            <a:avLst/>
          </a:prstGeom>
          <a:solidFill>
            <a:srgbClr val="B0EE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4C9BFE8F-5B04-2A41-61FA-5493D2B336EC}"/>
              </a:ext>
            </a:extLst>
          </p:cNvPr>
          <p:cNvSpPr txBox="1"/>
          <p:nvPr/>
        </p:nvSpPr>
        <p:spPr>
          <a:xfrm>
            <a:off x="803183" y="4720173"/>
            <a:ext cx="1608682" cy="430887"/>
          </a:xfrm>
          <a:prstGeom prst="rect">
            <a:avLst/>
          </a:prstGeom>
          <a:noFill/>
        </p:spPr>
        <p:txBody>
          <a:bodyPr wrap="square" rtlCol="0">
            <a:spAutoFit/>
          </a:bodyPr>
          <a:lstStyle/>
          <a:p>
            <a:r>
              <a:rPr kumimoji="1" lang="en-US" altLang="ja-JP"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r>
              <a:rPr kumimoji="1" lang="ja-JP" altLang="en-US"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研修後</a:t>
            </a:r>
            <a:r>
              <a:rPr kumimoji="1" lang="en-US" altLang="ja-JP"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endParaRPr kumimoji="1" lang="ja-JP" altLang="en-US"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8" name="テキスト ボックス 7">
            <a:extLst>
              <a:ext uri="{FF2B5EF4-FFF2-40B4-BE49-F238E27FC236}">
                <a16:creationId xmlns:a16="http://schemas.microsoft.com/office/drawing/2014/main" id="{3DB20200-7371-B8EA-C49A-F0C881382951}"/>
              </a:ext>
            </a:extLst>
          </p:cNvPr>
          <p:cNvSpPr txBox="1"/>
          <p:nvPr/>
        </p:nvSpPr>
        <p:spPr>
          <a:xfrm>
            <a:off x="832211" y="1334615"/>
            <a:ext cx="1608682" cy="430887"/>
          </a:xfrm>
          <a:prstGeom prst="rect">
            <a:avLst/>
          </a:prstGeom>
          <a:noFill/>
        </p:spPr>
        <p:txBody>
          <a:bodyPr wrap="square" rtlCol="0">
            <a:spAutoFit/>
          </a:bodyPr>
          <a:lstStyle/>
          <a:p>
            <a:r>
              <a:rPr kumimoji="1" lang="en-US" altLang="ja-JP"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r>
              <a:rPr kumimoji="1" lang="ja-JP" altLang="en-US"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研修前</a:t>
            </a:r>
            <a:r>
              <a:rPr kumimoji="1" lang="en-US" altLang="ja-JP"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endParaRPr kumimoji="1" lang="ja-JP" altLang="en-US"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10" name="テキスト ボックス 9">
            <a:extLst>
              <a:ext uri="{FF2B5EF4-FFF2-40B4-BE49-F238E27FC236}">
                <a16:creationId xmlns:a16="http://schemas.microsoft.com/office/drawing/2014/main" id="{B098E65A-F565-F127-9C79-5EF9FDF966E4}"/>
              </a:ext>
            </a:extLst>
          </p:cNvPr>
          <p:cNvSpPr txBox="1"/>
          <p:nvPr/>
        </p:nvSpPr>
        <p:spPr>
          <a:xfrm>
            <a:off x="803182" y="2876338"/>
            <a:ext cx="2453201" cy="430887"/>
          </a:xfrm>
          <a:prstGeom prst="rect">
            <a:avLst/>
          </a:prstGeom>
          <a:noFill/>
        </p:spPr>
        <p:txBody>
          <a:bodyPr wrap="square" rtlCol="0">
            <a:spAutoFit/>
          </a:bodyPr>
          <a:lstStyle/>
          <a:p>
            <a:r>
              <a:rPr kumimoji="1" lang="en-US" altLang="ja-JP"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r>
              <a:rPr kumimoji="1" lang="ja-JP" altLang="en-US"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頑張ったこと</a:t>
            </a:r>
            <a:r>
              <a:rPr kumimoji="1" lang="en-US" altLang="ja-JP"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endParaRPr kumimoji="1" lang="ja-JP" altLang="en-US"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14" name="テキスト ボックス 13">
            <a:extLst>
              <a:ext uri="{FF2B5EF4-FFF2-40B4-BE49-F238E27FC236}">
                <a16:creationId xmlns:a16="http://schemas.microsoft.com/office/drawing/2014/main" id="{3E7D90E1-4381-DFAC-BBF2-B3F3B1FA08DC}"/>
              </a:ext>
            </a:extLst>
          </p:cNvPr>
          <p:cNvSpPr txBox="1"/>
          <p:nvPr/>
        </p:nvSpPr>
        <p:spPr>
          <a:xfrm>
            <a:off x="1005529" y="1849795"/>
            <a:ext cx="5440252" cy="769441"/>
          </a:xfrm>
          <a:prstGeom prst="rect">
            <a:avLst/>
          </a:prstGeom>
          <a:noFill/>
        </p:spPr>
        <p:txBody>
          <a:bodyPr wrap="square" rtlCol="0">
            <a:spAutoFit/>
          </a:bodyPr>
          <a:lstStyle/>
          <a:p>
            <a:r>
              <a:rPr kumimoji="1" lang="ja-JP" altLang="en-US"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大枠を考えて、予定に沿って作業を進めていくこと。</a:t>
            </a:r>
          </a:p>
        </p:txBody>
      </p:sp>
      <p:sp>
        <p:nvSpPr>
          <p:cNvPr id="15" name="テキスト ボックス 14">
            <a:extLst>
              <a:ext uri="{FF2B5EF4-FFF2-40B4-BE49-F238E27FC236}">
                <a16:creationId xmlns:a16="http://schemas.microsoft.com/office/drawing/2014/main" id="{8E060FB3-E129-37A8-2F91-912F722FC069}"/>
              </a:ext>
            </a:extLst>
          </p:cNvPr>
          <p:cNvSpPr txBox="1"/>
          <p:nvPr/>
        </p:nvSpPr>
        <p:spPr>
          <a:xfrm>
            <a:off x="962603" y="3392706"/>
            <a:ext cx="6114021" cy="1107996"/>
          </a:xfrm>
          <a:prstGeom prst="rect">
            <a:avLst/>
          </a:prstGeom>
          <a:noFill/>
        </p:spPr>
        <p:txBody>
          <a:bodyPr wrap="square" rtlCol="0">
            <a:spAutoFit/>
          </a:bodyPr>
          <a:lstStyle/>
          <a:p>
            <a:r>
              <a:rPr kumimoji="1" lang="ja-JP" altLang="en-US"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全体の予定、当日の予定を立てることを提案し、一日の終わりにも反省を行い、予定の見直しを提案した。</a:t>
            </a:r>
          </a:p>
        </p:txBody>
      </p:sp>
      <p:sp>
        <p:nvSpPr>
          <p:cNvPr id="16" name="テキスト ボックス 15">
            <a:extLst>
              <a:ext uri="{FF2B5EF4-FFF2-40B4-BE49-F238E27FC236}">
                <a16:creationId xmlns:a16="http://schemas.microsoft.com/office/drawing/2014/main" id="{71F4F989-5E7C-D2DA-E5EA-67A4B019DC21}"/>
              </a:ext>
            </a:extLst>
          </p:cNvPr>
          <p:cNvSpPr txBox="1"/>
          <p:nvPr/>
        </p:nvSpPr>
        <p:spPr>
          <a:xfrm>
            <a:off x="954190" y="5238885"/>
            <a:ext cx="6273441" cy="769441"/>
          </a:xfrm>
          <a:prstGeom prst="rect">
            <a:avLst/>
          </a:prstGeom>
          <a:noFill/>
        </p:spPr>
        <p:txBody>
          <a:bodyPr wrap="square" rtlCol="0">
            <a:spAutoFit/>
          </a:bodyPr>
          <a:lstStyle/>
          <a:p>
            <a:r>
              <a:rPr kumimoji="1" lang="ja-JP" altLang="en-US"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行っている作業の方向性が大枠からそれた時</a:t>
            </a:r>
            <a:endParaRPr kumimoji="1" lang="en-US" altLang="ja-JP"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a:p>
            <a:r>
              <a:rPr kumimoji="1" lang="ja-JP" altLang="en-US"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に修正できるようになった。</a:t>
            </a:r>
          </a:p>
        </p:txBody>
      </p:sp>
      <p:grpSp>
        <p:nvGrpSpPr>
          <p:cNvPr id="19" name="グループ化 18">
            <a:extLst>
              <a:ext uri="{FF2B5EF4-FFF2-40B4-BE49-F238E27FC236}">
                <a16:creationId xmlns:a16="http://schemas.microsoft.com/office/drawing/2014/main" id="{60ABB6A3-7498-BD41-E337-E4D455B2C6BB}"/>
              </a:ext>
            </a:extLst>
          </p:cNvPr>
          <p:cNvGrpSpPr/>
          <p:nvPr/>
        </p:nvGrpSpPr>
        <p:grpSpPr>
          <a:xfrm>
            <a:off x="7844345" y="2336141"/>
            <a:ext cx="3629015" cy="3357560"/>
            <a:chOff x="7844345" y="2336141"/>
            <a:chExt cx="3629015" cy="3357560"/>
          </a:xfrm>
        </p:grpSpPr>
        <p:sp>
          <p:nvSpPr>
            <p:cNvPr id="3" name="四角形: 角を丸くする 2">
              <a:extLst>
                <a:ext uri="{FF2B5EF4-FFF2-40B4-BE49-F238E27FC236}">
                  <a16:creationId xmlns:a16="http://schemas.microsoft.com/office/drawing/2014/main" id="{03FA6E06-FCCC-412B-F5A4-44FB1CBEB459}"/>
                </a:ext>
              </a:extLst>
            </p:cNvPr>
            <p:cNvSpPr/>
            <p:nvPr/>
          </p:nvSpPr>
          <p:spPr>
            <a:xfrm>
              <a:off x="7844345" y="2336141"/>
              <a:ext cx="3629015" cy="3357560"/>
            </a:xfrm>
            <a:prstGeom prst="roundRect">
              <a:avLst>
                <a:gd name="adj" fmla="val 12377"/>
              </a:avLst>
            </a:prstGeom>
            <a:noFill/>
            <a:ln w="28575">
              <a:solidFill>
                <a:srgbClr val="7DE3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descr="図形&#10;&#10;低い精度で自動的に生成された説明">
              <a:extLst>
                <a:ext uri="{FF2B5EF4-FFF2-40B4-BE49-F238E27FC236}">
                  <a16:creationId xmlns:a16="http://schemas.microsoft.com/office/drawing/2014/main" id="{B1C284FE-F007-0D2F-82C6-D4F4427BD7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891" y="2415168"/>
              <a:ext cx="3199506" cy="3199506"/>
            </a:xfrm>
            <a:prstGeom prst="rect">
              <a:avLst/>
            </a:prstGeom>
          </p:spPr>
        </p:pic>
      </p:grpSp>
    </p:spTree>
    <p:extLst>
      <p:ext uri="{BB962C8B-B14F-4D97-AF65-F5344CB8AC3E}">
        <p14:creationId xmlns:p14="http://schemas.microsoft.com/office/powerpoint/2010/main" val="20180541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9"/>
                                        </p:tgtEl>
                                      </p:cBhvr>
                                    </p:animEffect>
                                    <p:animScale>
                                      <p:cBhvr>
                                        <p:cTn id="7" dur="250"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AF5B89C-BE04-2EBA-E3F1-A8FE724DDF53}"/>
              </a:ext>
            </a:extLst>
          </p:cNvPr>
          <p:cNvSpPr/>
          <p:nvPr/>
        </p:nvSpPr>
        <p:spPr>
          <a:xfrm>
            <a:off x="0" y="1"/>
            <a:ext cx="12192000" cy="698089"/>
          </a:xfrm>
          <a:prstGeom prst="rect">
            <a:avLst/>
          </a:prstGeom>
          <a:solidFill>
            <a:srgbClr val="E9E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a:extLst>
              <a:ext uri="{FF2B5EF4-FFF2-40B4-BE49-F238E27FC236}">
                <a16:creationId xmlns:a16="http://schemas.microsoft.com/office/drawing/2014/main" id="{7C1996B9-2E69-380E-D80C-7CC9ACC23DE7}"/>
              </a:ext>
            </a:extLst>
          </p:cNvPr>
          <p:cNvSpPr txBox="1"/>
          <p:nvPr/>
        </p:nvSpPr>
        <p:spPr>
          <a:xfrm>
            <a:off x="98321" y="142793"/>
            <a:ext cx="3242038" cy="461665"/>
          </a:xfrm>
          <a:prstGeom prst="rect">
            <a:avLst/>
          </a:prstGeom>
          <a:noFill/>
        </p:spPr>
        <p:txBody>
          <a:bodyPr wrap="square" rtlCol="0">
            <a:spAutoFit/>
          </a:bodyPr>
          <a:lstStyle/>
          <a:p>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研修成果　</a:t>
            </a:r>
            <a:r>
              <a:rPr kumimoji="1" lang="en-US" altLang="ja-JP"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技術力</a:t>
            </a:r>
            <a:r>
              <a:rPr kumimoji="1" lang="en-US" altLang="ja-JP"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endPar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38" name="テキスト ボックス 37">
            <a:extLst>
              <a:ext uri="{FF2B5EF4-FFF2-40B4-BE49-F238E27FC236}">
                <a16:creationId xmlns:a16="http://schemas.microsoft.com/office/drawing/2014/main" id="{08BF4138-DA6D-1C9C-3474-39415E2EE15A}"/>
              </a:ext>
            </a:extLst>
          </p:cNvPr>
          <p:cNvSpPr txBox="1"/>
          <p:nvPr/>
        </p:nvSpPr>
        <p:spPr>
          <a:xfrm>
            <a:off x="1898087" y="5616005"/>
            <a:ext cx="953463" cy="523220"/>
          </a:xfrm>
          <a:prstGeom prst="rect">
            <a:avLst/>
          </a:prstGeom>
          <a:noFill/>
        </p:spPr>
        <p:txBody>
          <a:bodyPr wrap="square" rtlCol="0">
            <a:spAutoFit/>
          </a:bodyPr>
          <a:lstStyle/>
          <a:p>
            <a:r>
              <a:rPr kumimoji="1" lang="ja-JP" altLang="en-US" sz="28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座間</a:t>
            </a:r>
          </a:p>
        </p:txBody>
      </p:sp>
      <p:grpSp>
        <p:nvGrpSpPr>
          <p:cNvPr id="14" name="グループ化 13">
            <a:extLst>
              <a:ext uri="{FF2B5EF4-FFF2-40B4-BE49-F238E27FC236}">
                <a16:creationId xmlns:a16="http://schemas.microsoft.com/office/drawing/2014/main" id="{3CB8AF02-2184-57BC-569A-DB2D2E784203}"/>
              </a:ext>
            </a:extLst>
          </p:cNvPr>
          <p:cNvGrpSpPr/>
          <p:nvPr/>
        </p:nvGrpSpPr>
        <p:grpSpPr>
          <a:xfrm>
            <a:off x="560313" y="1987022"/>
            <a:ext cx="3629015" cy="3491377"/>
            <a:chOff x="7841411" y="2113053"/>
            <a:chExt cx="3629015" cy="3491377"/>
          </a:xfrm>
        </p:grpSpPr>
        <p:pic>
          <p:nvPicPr>
            <p:cNvPr id="5" name="図 4" descr="図形&#10;&#10;低い精度で自動的に生成された説明">
              <a:extLst>
                <a:ext uri="{FF2B5EF4-FFF2-40B4-BE49-F238E27FC236}">
                  <a16:creationId xmlns:a16="http://schemas.microsoft.com/office/drawing/2014/main" id="{59AC7FCF-9B5E-2B35-63BE-1197F04CB3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0229" y="2113053"/>
              <a:ext cx="3491377" cy="3491377"/>
            </a:xfrm>
            <a:prstGeom prst="rect">
              <a:avLst/>
            </a:prstGeom>
          </p:spPr>
        </p:pic>
        <p:sp>
          <p:nvSpPr>
            <p:cNvPr id="4" name="四角形: 角を丸くする 3">
              <a:extLst>
                <a:ext uri="{FF2B5EF4-FFF2-40B4-BE49-F238E27FC236}">
                  <a16:creationId xmlns:a16="http://schemas.microsoft.com/office/drawing/2014/main" id="{9B53ED38-6453-EF52-9AD5-0E5C2AB3A052}"/>
                </a:ext>
              </a:extLst>
            </p:cNvPr>
            <p:cNvSpPr/>
            <p:nvPr/>
          </p:nvSpPr>
          <p:spPr>
            <a:xfrm>
              <a:off x="7841411" y="2179962"/>
              <a:ext cx="3629015" cy="3357560"/>
            </a:xfrm>
            <a:prstGeom prst="roundRect">
              <a:avLst>
                <a:gd name="adj" fmla="val 12377"/>
              </a:avLst>
            </a:prstGeom>
            <a:noFill/>
            <a:ln w="28575">
              <a:solidFill>
                <a:srgbClr val="7DE3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7" name="直角三角形 6">
            <a:extLst>
              <a:ext uri="{FF2B5EF4-FFF2-40B4-BE49-F238E27FC236}">
                <a16:creationId xmlns:a16="http://schemas.microsoft.com/office/drawing/2014/main" id="{6CF71503-83FE-4B22-ADB0-D6179A0BBA6D}"/>
              </a:ext>
            </a:extLst>
          </p:cNvPr>
          <p:cNvSpPr/>
          <p:nvPr/>
        </p:nvSpPr>
        <p:spPr>
          <a:xfrm rot="10800000">
            <a:off x="4231931" y="3592036"/>
            <a:ext cx="993058" cy="883353"/>
          </a:xfrm>
          <a:prstGeom prst="rtTriangle">
            <a:avLst/>
          </a:prstGeom>
          <a:solidFill>
            <a:srgbClr val="B0EE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D01FA7C9-7F93-CFF2-20F9-47117E2895E5}"/>
              </a:ext>
            </a:extLst>
          </p:cNvPr>
          <p:cNvSpPr/>
          <p:nvPr/>
        </p:nvSpPr>
        <p:spPr>
          <a:xfrm>
            <a:off x="5102380" y="1112199"/>
            <a:ext cx="6460489" cy="5371154"/>
          </a:xfrm>
          <a:prstGeom prst="roundRect">
            <a:avLst>
              <a:gd name="adj" fmla="val 12134"/>
            </a:avLst>
          </a:prstGeom>
          <a:solidFill>
            <a:srgbClr val="B0EE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1A8606AF-A513-A276-10AD-C74C7802EA6D}"/>
              </a:ext>
            </a:extLst>
          </p:cNvPr>
          <p:cNvSpPr txBox="1"/>
          <p:nvPr/>
        </p:nvSpPr>
        <p:spPr>
          <a:xfrm>
            <a:off x="5289430" y="4633871"/>
            <a:ext cx="1608682" cy="430887"/>
          </a:xfrm>
          <a:prstGeom prst="rect">
            <a:avLst/>
          </a:prstGeom>
          <a:noFill/>
        </p:spPr>
        <p:txBody>
          <a:bodyPr wrap="square" rtlCol="0">
            <a:spAutoFit/>
          </a:bodyPr>
          <a:lstStyle/>
          <a:p>
            <a:r>
              <a:rPr kumimoji="1" lang="en-US" altLang="ja-JP"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r>
              <a:rPr kumimoji="1" lang="ja-JP" altLang="en-US"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研修後</a:t>
            </a:r>
            <a:r>
              <a:rPr kumimoji="1" lang="en-US" altLang="ja-JP"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endParaRPr kumimoji="1" lang="ja-JP" altLang="en-US"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10" name="テキスト ボックス 9">
            <a:extLst>
              <a:ext uri="{FF2B5EF4-FFF2-40B4-BE49-F238E27FC236}">
                <a16:creationId xmlns:a16="http://schemas.microsoft.com/office/drawing/2014/main" id="{505B3E00-1C74-7621-57D2-A8516CFA08F0}"/>
              </a:ext>
            </a:extLst>
          </p:cNvPr>
          <p:cNvSpPr txBox="1"/>
          <p:nvPr/>
        </p:nvSpPr>
        <p:spPr>
          <a:xfrm>
            <a:off x="5289430" y="1623761"/>
            <a:ext cx="1608682" cy="430887"/>
          </a:xfrm>
          <a:prstGeom prst="rect">
            <a:avLst/>
          </a:prstGeom>
          <a:noFill/>
        </p:spPr>
        <p:txBody>
          <a:bodyPr wrap="square" rtlCol="0">
            <a:spAutoFit/>
          </a:bodyPr>
          <a:lstStyle/>
          <a:p>
            <a:r>
              <a:rPr kumimoji="1" lang="en-US" altLang="ja-JP"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r>
              <a:rPr kumimoji="1" lang="ja-JP" altLang="en-US"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研修前</a:t>
            </a:r>
            <a:r>
              <a:rPr kumimoji="1" lang="en-US" altLang="ja-JP"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endParaRPr kumimoji="1" lang="ja-JP" altLang="en-US"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12" name="テキスト ボックス 11">
            <a:extLst>
              <a:ext uri="{FF2B5EF4-FFF2-40B4-BE49-F238E27FC236}">
                <a16:creationId xmlns:a16="http://schemas.microsoft.com/office/drawing/2014/main" id="{F77BB235-E9AC-E779-AECA-D77AE6C39AC0}"/>
              </a:ext>
            </a:extLst>
          </p:cNvPr>
          <p:cNvSpPr txBox="1"/>
          <p:nvPr/>
        </p:nvSpPr>
        <p:spPr>
          <a:xfrm>
            <a:off x="5267590" y="3175795"/>
            <a:ext cx="2448825" cy="430887"/>
          </a:xfrm>
          <a:prstGeom prst="rect">
            <a:avLst/>
          </a:prstGeom>
          <a:noFill/>
        </p:spPr>
        <p:txBody>
          <a:bodyPr wrap="square" rtlCol="0">
            <a:spAutoFit/>
          </a:bodyPr>
          <a:lstStyle/>
          <a:p>
            <a:r>
              <a:rPr kumimoji="1" lang="en-US" altLang="ja-JP"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r>
              <a:rPr kumimoji="1" lang="ja-JP" altLang="en-US"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頑張ったこと</a:t>
            </a:r>
            <a:r>
              <a:rPr kumimoji="1" lang="en-US" altLang="ja-JP"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endParaRPr kumimoji="1" lang="ja-JP" altLang="en-US"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17" name="テキスト ボックス 16">
            <a:extLst>
              <a:ext uri="{FF2B5EF4-FFF2-40B4-BE49-F238E27FC236}">
                <a16:creationId xmlns:a16="http://schemas.microsoft.com/office/drawing/2014/main" id="{EF514F4B-2C2E-4417-E0C7-D57501D6F7AC}"/>
              </a:ext>
            </a:extLst>
          </p:cNvPr>
          <p:cNvSpPr txBox="1"/>
          <p:nvPr/>
        </p:nvSpPr>
        <p:spPr>
          <a:xfrm>
            <a:off x="5296864" y="2159898"/>
            <a:ext cx="6071520" cy="769441"/>
          </a:xfrm>
          <a:prstGeom prst="rect">
            <a:avLst/>
          </a:prstGeom>
          <a:noFill/>
        </p:spPr>
        <p:txBody>
          <a:bodyPr wrap="square" rtlCol="0">
            <a:spAutoFit/>
          </a:bodyPr>
          <a:lstStyle/>
          <a:p>
            <a:r>
              <a:rPr kumimoji="1" lang="ja-JP" altLang="en-US"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r>
              <a:rPr kumimoji="1" lang="en-US" altLang="ja-JP"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servlet</a:t>
            </a:r>
            <a:r>
              <a:rPr kumimoji="1" lang="ja-JP" altLang="en-US"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や</a:t>
            </a:r>
            <a:r>
              <a:rPr kumimoji="1" lang="en-US" altLang="ja-JP"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DAO</a:t>
            </a:r>
            <a:r>
              <a:rPr kumimoji="1" lang="ja-JP" altLang="en-US"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r>
              <a:rPr kumimoji="1" lang="en-US" altLang="ja-JP"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model</a:t>
            </a:r>
            <a:r>
              <a:rPr kumimoji="1" lang="ja-JP" altLang="en-US"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の知識が浅い。</a:t>
            </a:r>
            <a:endParaRPr kumimoji="1" lang="en-US" altLang="ja-JP"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a:p>
            <a:r>
              <a:rPr lang="ja-JP" altLang="en-US"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・つながりも理解できていなかった。</a:t>
            </a:r>
            <a:endParaRPr kumimoji="1" lang="ja-JP" altLang="en-US" sz="2200" dirty="0"/>
          </a:p>
        </p:txBody>
      </p:sp>
      <p:sp>
        <p:nvSpPr>
          <p:cNvPr id="18" name="テキスト ボックス 17">
            <a:extLst>
              <a:ext uri="{FF2B5EF4-FFF2-40B4-BE49-F238E27FC236}">
                <a16:creationId xmlns:a16="http://schemas.microsoft.com/office/drawing/2014/main" id="{FC212A69-A3A4-A8EE-9312-3FDAA7B38B21}"/>
              </a:ext>
            </a:extLst>
          </p:cNvPr>
          <p:cNvSpPr txBox="1"/>
          <p:nvPr/>
        </p:nvSpPr>
        <p:spPr>
          <a:xfrm>
            <a:off x="5451974" y="3665765"/>
            <a:ext cx="5894573" cy="769441"/>
          </a:xfrm>
          <a:prstGeom prst="rect">
            <a:avLst/>
          </a:prstGeom>
          <a:noFill/>
        </p:spPr>
        <p:txBody>
          <a:bodyPr wrap="square" rtlCol="0">
            <a:spAutoFit/>
          </a:bodyPr>
          <a:lstStyle/>
          <a:p>
            <a:r>
              <a:rPr kumimoji="1" lang="ja-JP" altLang="en-US"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苦手でもチームメイトに助けてもらいながら</a:t>
            </a:r>
            <a:endParaRPr kumimoji="1" lang="en-US" altLang="ja-JP"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a:p>
            <a:r>
              <a:rPr lang="ja-JP" altLang="en-US"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すべての種類のファイルに取り組んだ。</a:t>
            </a:r>
            <a:endParaRPr kumimoji="1" lang="ja-JP" altLang="en-US" sz="2200" dirty="0"/>
          </a:p>
        </p:txBody>
      </p:sp>
      <p:sp>
        <p:nvSpPr>
          <p:cNvPr id="21" name="テキスト ボックス 20">
            <a:extLst>
              <a:ext uri="{FF2B5EF4-FFF2-40B4-BE49-F238E27FC236}">
                <a16:creationId xmlns:a16="http://schemas.microsoft.com/office/drawing/2014/main" id="{3B180958-71B9-5B40-D457-97C7B0CD6F6B}"/>
              </a:ext>
            </a:extLst>
          </p:cNvPr>
          <p:cNvSpPr txBox="1"/>
          <p:nvPr/>
        </p:nvSpPr>
        <p:spPr>
          <a:xfrm>
            <a:off x="5451974" y="5171632"/>
            <a:ext cx="6286792" cy="769441"/>
          </a:xfrm>
          <a:prstGeom prst="rect">
            <a:avLst/>
          </a:prstGeom>
          <a:noFill/>
        </p:spPr>
        <p:txBody>
          <a:bodyPr wrap="square">
            <a:spAutoFit/>
          </a:bodyPr>
          <a:lstStyle/>
          <a:p>
            <a:r>
              <a:rPr kumimoji="1" lang="ja-JP" altLang="en-US"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すべての工程の経験を積むことで点ではなく</a:t>
            </a:r>
            <a:endParaRPr kumimoji="1" lang="en-US" altLang="ja-JP"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a:p>
            <a:r>
              <a:rPr kumimoji="1" lang="ja-JP" altLang="en-US"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線として</a:t>
            </a:r>
            <a:r>
              <a:rPr lang="ja-JP" altLang="en-US"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自然に頭に定着していると実感。</a:t>
            </a:r>
            <a:endParaRPr kumimoji="1" lang="ja-JP" altLang="en-US" sz="2200" dirty="0"/>
          </a:p>
        </p:txBody>
      </p:sp>
    </p:spTree>
    <p:extLst>
      <p:ext uri="{BB962C8B-B14F-4D97-AF65-F5344CB8AC3E}">
        <p14:creationId xmlns:p14="http://schemas.microsoft.com/office/powerpoint/2010/main" val="38321086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4"/>
                                        </p:tgtEl>
                                      </p:cBhvr>
                                    </p:animEffect>
                                    <p:animScale>
                                      <p:cBhvr>
                                        <p:cTn id="7"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AF5B89C-BE04-2EBA-E3F1-A8FE724DDF53}"/>
              </a:ext>
            </a:extLst>
          </p:cNvPr>
          <p:cNvSpPr/>
          <p:nvPr/>
        </p:nvSpPr>
        <p:spPr>
          <a:xfrm>
            <a:off x="0" y="1"/>
            <a:ext cx="12192000" cy="698089"/>
          </a:xfrm>
          <a:prstGeom prst="rect">
            <a:avLst/>
          </a:prstGeom>
          <a:solidFill>
            <a:srgbClr val="E9E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0C9766FB-E1D0-5C95-A8F9-EEB64FC4EBAF}"/>
              </a:ext>
            </a:extLst>
          </p:cNvPr>
          <p:cNvSpPr/>
          <p:nvPr/>
        </p:nvSpPr>
        <p:spPr>
          <a:xfrm>
            <a:off x="645161" y="1076325"/>
            <a:ext cx="6460489" cy="5371154"/>
          </a:xfrm>
          <a:prstGeom prst="roundRect">
            <a:avLst>
              <a:gd name="adj" fmla="val 12134"/>
            </a:avLst>
          </a:prstGeom>
          <a:solidFill>
            <a:srgbClr val="B0EE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直角三角形 9">
            <a:extLst>
              <a:ext uri="{FF2B5EF4-FFF2-40B4-BE49-F238E27FC236}">
                <a16:creationId xmlns:a16="http://schemas.microsoft.com/office/drawing/2014/main" id="{A3505E3A-930B-946A-B3E8-FB2E75351C46}"/>
              </a:ext>
            </a:extLst>
          </p:cNvPr>
          <p:cNvSpPr/>
          <p:nvPr/>
        </p:nvSpPr>
        <p:spPr>
          <a:xfrm>
            <a:off x="6796169" y="3271332"/>
            <a:ext cx="993058" cy="883353"/>
          </a:xfrm>
          <a:prstGeom prst="rtTriangle">
            <a:avLst/>
          </a:prstGeom>
          <a:solidFill>
            <a:srgbClr val="B0EE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668CFA5E-FC8F-27E2-5941-CC903E0A1D14}"/>
              </a:ext>
            </a:extLst>
          </p:cNvPr>
          <p:cNvSpPr txBox="1"/>
          <p:nvPr/>
        </p:nvSpPr>
        <p:spPr>
          <a:xfrm>
            <a:off x="830836" y="5029690"/>
            <a:ext cx="6047865" cy="1015663"/>
          </a:xfrm>
          <a:prstGeom prst="rect">
            <a:avLst/>
          </a:prstGeom>
          <a:noFill/>
        </p:spPr>
        <p:txBody>
          <a:bodyPr wrap="square" rtlCol="0">
            <a:spAutoFit/>
          </a:bodyPr>
          <a:lstStyle/>
          <a:p>
            <a:r>
              <a:rPr kumimoji="1" lang="ja-JP" altLang="en-US"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・リーダーのあり方は人それぞれと捉える</a:t>
            </a:r>
            <a:endParaRPr kumimoji="1" lang="en-US" altLang="ja-JP"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a:p>
            <a:r>
              <a:rPr kumimoji="1" lang="ja-JP" altLang="en-US"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・どんな形であろうと、チーム全体の力を最大限に</a:t>
            </a:r>
            <a:endParaRPr kumimoji="1" lang="en-US" altLang="ja-JP"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a:p>
            <a:r>
              <a:rPr kumimoji="1" lang="ja-JP" altLang="en-US"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　引き出すことを最優先するリーダー思考の獲得</a:t>
            </a:r>
            <a:endParaRPr kumimoji="1" lang="en-US" altLang="ja-JP"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33" name="テキスト ボックス 32">
            <a:extLst>
              <a:ext uri="{FF2B5EF4-FFF2-40B4-BE49-F238E27FC236}">
                <a16:creationId xmlns:a16="http://schemas.microsoft.com/office/drawing/2014/main" id="{5316462D-CE24-C42D-E600-994659927DC9}"/>
              </a:ext>
            </a:extLst>
          </p:cNvPr>
          <p:cNvSpPr txBox="1"/>
          <p:nvPr/>
        </p:nvSpPr>
        <p:spPr>
          <a:xfrm>
            <a:off x="9197294" y="5686134"/>
            <a:ext cx="917247" cy="523220"/>
          </a:xfrm>
          <a:prstGeom prst="rect">
            <a:avLst/>
          </a:prstGeom>
          <a:noFill/>
        </p:spPr>
        <p:txBody>
          <a:bodyPr wrap="square" rtlCol="0">
            <a:spAutoFit/>
          </a:bodyPr>
          <a:lstStyle/>
          <a:p>
            <a:r>
              <a:rPr kumimoji="1" lang="ja-JP" altLang="en-US" sz="28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勝間</a:t>
            </a:r>
          </a:p>
        </p:txBody>
      </p:sp>
      <p:sp>
        <p:nvSpPr>
          <p:cNvPr id="34" name="テキスト ボックス 33">
            <a:extLst>
              <a:ext uri="{FF2B5EF4-FFF2-40B4-BE49-F238E27FC236}">
                <a16:creationId xmlns:a16="http://schemas.microsoft.com/office/drawing/2014/main" id="{C85F2EB7-4731-8EA9-7C59-7488FBD168B9}"/>
              </a:ext>
            </a:extLst>
          </p:cNvPr>
          <p:cNvSpPr txBox="1"/>
          <p:nvPr/>
        </p:nvSpPr>
        <p:spPr>
          <a:xfrm>
            <a:off x="98321" y="142793"/>
            <a:ext cx="3242038" cy="461665"/>
          </a:xfrm>
          <a:prstGeom prst="rect">
            <a:avLst/>
          </a:prstGeom>
          <a:noFill/>
        </p:spPr>
        <p:txBody>
          <a:bodyPr wrap="square" rtlCol="0">
            <a:spAutoFit/>
          </a:bodyPr>
          <a:lstStyle/>
          <a:p>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研修成果　</a:t>
            </a:r>
            <a:r>
              <a:rPr kumimoji="1" lang="en-US" altLang="ja-JP"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技術力</a:t>
            </a:r>
            <a:r>
              <a:rPr kumimoji="1" lang="en-US" altLang="ja-JP"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endPar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3" name="テキスト ボックス 2">
            <a:extLst>
              <a:ext uri="{FF2B5EF4-FFF2-40B4-BE49-F238E27FC236}">
                <a16:creationId xmlns:a16="http://schemas.microsoft.com/office/drawing/2014/main" id="{1D5EA096-4440-C432-3C40-00CAC6C89734}"/>
              </a:ext>
            </a:extLst>
          </p:cNvPr>
          <p:cNvSpPr txBox="1"/>
          <p:nvPr/>
        </p:nvSpPr>
        <p:spPr>
          <a:xfrm>
            <a:off x="830837" y="4521912"/>
            <a:ext cx="1608682" cy="430887"/>
          </a:xfrm>
          <a:prstGeom prst="rect">
            <a:avLst/>
          </a:prstGeom>
          <a:noFill/>
        </p:spPr>
        <p:txBody>
          <a:bodyPr wrap="square" rtlCol="0">
            <a:spAutoFit/>
          </a:bodyPr>
          <a:lstStyle/>
          <a:p>
            <a:r>
              <a:rPr kumimoji="1" lang="en-US" altLang="ja-JP"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r>
              <a:rPr kumimoji="1" lang="ja-JP" altLang="en-US"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研修後</a:t>
            </a:r>
            <a:r>
              <a:rPr kumimoji="1" lang="en-US" altLang="ja-JP"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endParaRPr kumimoji="1" lang="ja-JP" altLang="en-US"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5" name="テキスト ボックス 4">
            <a:extLst>
              <a:ext uri="{FF2B5EF4-FFF2-40B4-BE49-F238E27FC236}">
                <a16:creationId xmlns:a16="http://schemas.microsoft.com/office/drawing/2014/main" id="{784EBC4F-9CC2-EC9B-2891-A4C9B03E95C3}"/>
              </a:ext>
            </a:extLst>
          </p:cNvPr>
          <p:cNvSpPr txBox="1"/>
          <p:nvPr/>
        </p:nvSpPr>
        <p:spPr>
          <a:xfrm>
            <a:off x="830837" y="1397847"/>
            <a:ext cx="1608682" cy="430887"/>
          </a:xfrm>
          <a:prstGeom prst="rect">
            <a:avLst/>
          </a:prstGeom>
          <a:noFill/>
        </p:spPr>
        <p:txBody>
          <a:bodyPr wrap="square" rtlCol="0">
            <a:spAutoFit/>
          </a:bodyPr>
          <a:lstStyle/>
          <a:p>
            <a:r>
              <a:rPr kumimoji="1" lang="en-US" altLang="ja-JP"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r>
              <a:rPr kumimoji="1" lang="ja-JP" altLang="en-US"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研修前</a:t>
            </a:r>
            <a:r>
              <a:rPr kumimoji="1" lang="en-US" altLang="ja-JP"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endParaRPr kumimoji="1" lang="ja-JP" altLang="en-US"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7" name="テキスト ボックス 6">
            <a:extLst>
              <a:ext uri="{FF2B5EF4-FFF2-40B4-BE49-F238E27FC236}">
                <a16:creationId xmlns:a16="http://schemas.microsoft.com/office/drawing/2014/main" id="{8BB2A76F-C16B-16B6-8A53-47E68D4F3981}"/>
              </a:ext>
            </a:extLst>
          </p:cNvPr>
          <p:cNvSpPr txBox="1"/>
          <p:nvPr/>
        </p:nvSpPr>
        <p:spPr>
          <a:xfrm>
            <a:off x="800211" y="1912297"/>
            <a:ext cx="6304068" cy="1015663"/>
          </a:xfrm>
          <a:prstGeom prst="rect">
            <a:avLst/>
          </a:prstGeom>
          <a:noFill/>
        </p:spPr>
        <p:txBody>
          <a:bodyPr wrap="square" rtlCol="0">
            <a:spAutoFit/>
          </a:bodyPr>
          <a:lstStyle/>
          <a:p>
            <a:r>
              <a:rPr kumimoji="1" lang="ja-JP" altLang="en-US"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・リーダーはファシリテーターも議事録もやること</a:t>
            </a:r>
            <a:endParaRPr kumimoji="1" lang="en-US" altLang="ja-JP"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a:p>
            <a:r>
              <a:rPr kumimoji="1" lang="ja-JP" altLang="en-US"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　が当たり前と認識</a:t>
            </a:r>
            <a:endParaRPr kumimoji="1" lang="en-US" altLang="ja-JP"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a:p>
            <a:r>
              <a:rPr kumimoji="1" lang="ja-JP" altLang="en-US"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・他人に頼ることが苦手、迷惑をかけたくないが先行</a:t>
            </a:r>
            <a:endParaRPr kumimoji="1" lang="en-US" altLang="ja-JP"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9" name="テキスト ボックス 8">
            <a:extLst>
              <a:ext uri="{FF2B5EF4-FFF2-40B4-BE49-F238E27FC236}">
                <a16:creationId xmlns:a16="http://schemas.microsoft.com/office/drawing/2014/main" id="{33EFD6F5-072F-0A68-F0FF-037CA7D40709}"/>
              </a:ext>
            </a:extLst>
          </p:cNvPr>
          <p:cNvSpPr txBox="1"/>
          <p:nvPr/>
        </p:nvSpPr>
        <p:spPr>
          <a:xfrm>
            <a:off x="830836" y="3131244"/>
            <a:ext cx="2508151" cy="430887"/>
          </a:xfrm>
          <a:prstGeom prst="rect">
            <a:avLst/>
          </a:prstGeom>
          <a:noFill/>
        </p:spPr>
        <p:txBody>
          <a:bodyPr wrap="square" rtlCol="0">
            <a:spAutoFit/>
          </a:bodyPr>
          <a:lstStyle/>
          <a:p>
            <a:r>
              <a:rPr kumimoji="1" lang="en-US" altLang="ja-JP"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r>
              <a:rPr kumimoji="1" lang="ja-JP" altLang="en-US"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頑張ったこと</a:t>
            </a:r>
            <a:r>
              <a:rPr kumimoji="1" lang="en-US" altLang="ja-JP"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endParaRPr kumimoji="1" lang="ja-JP" altLang="en-US" sz="22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12" name="テキスト ボックス 11">
            <a:extLst>
              <a:ext uri="{FF2B5EF4-FFF2-40B4-BE49-F238E27FC236}">
                <a16:creationId xmlns:a16="http://schemas.microsoft.com/office/drawing/2014/main" id="{C052A6C0-4059-2EFB-C360-F7F8C87C60C0}"/>
              </a:ext>
            </a:extLst>
          </p:cNvPr>
          <p:cNvSpPr txBox="1"/>
          <p:nvPr/>
        </p:nvSpPr>
        <p:spPr>
          <a:xfrm>
            <a:off x="800211" y="3602408"/>
            <a:ext cx="6047865" cy="707886"/>
          </a:xfrm>
          <a:prstGeom prst="rect">
            <a:avLst/>
          </a:prstGeom>
          <a:noFill/>
        </p:spPr>
        <p:txBody>
          <a:bodyPr wrap="square" rtlCol="0">
            <a:spAutoFit/>
          </a:bodyPr>
          <a:lstStyle/>
          <a:p>
            <a:r>
              <a:rPr kumimoji="1" lang="ja-JP" altLang="en-US"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・自分の頭で振り返る、考える、整理するを徹底</a:t>
            </a:r>
            <a:endParaRPr kumimoji="1" lang="en-US" altLang="ja-JP"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a:p>
            <a:r>
              <a:rPr kumimoji="1" lang="ja-JP" altLang="en-US"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・積極的にチームメイトに頼る、お願いするを意識</a:t>
            </a:r>
            <a:endParaRPr kumimoji="1" lang="en-US" altLang="ja-JP"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grpSp>
        <p:nvGrpSpPr>
          <p:cNvPr id="16" name="グループ化 15">
            <a:extLst>
              <a:ext uri="{FF2B5EF4-FFF2-40B4-BE49-F238E27FC236}">
                <a16:creationId xmlns:a16="http://schemas.microsoft.com/office/drawing/2014/main" id="{50D540DC-8390-9ED7-2565-FC6DC8514864}"/>
              </a:ext>
            </a:extLst>
          </p:cNvPr>
          <p:cNvGrpSpPr/>
          <p:nvPr/>
        </p:nvGrpSpPr>
        <p:grpSpPr>
          <a:xfrm>
            <a:off x="7841411" y="2179962"/>
            <a:ext cx="3629015" cy="3357560"/>
            <a:chOff x="7841411" y="2179962"/>
            <a:chExt cx="3629015" cy="3357560"/>
          </a:xfrm>
        </p:grpSpPr>
        <p:sp>
          <p:nvSpPr>
            <p:cNvPr id="6" name="四角形: 角を丸くする 5">
              <a:extLst>
                <a:ext uri="{FF2B5EF4-FFF2-40B4-BE49-F238E27FC236}">
                  <a16:creationId xmlns:a16="http://schemas.microsoft.com/office/drawing/2014/main" id="{12807E3B-7354-4726-8F63-CCC420C36382}"/>
                </a:ext>
              </a:extLst>
            </p:cNvPr>
            <p:cNvSpPr/>
            <p:nvPr/>
          </p:nvSpPr>
          <p:spPr>
            <a:xfrm>
              <a:off x="7841411" y="2179962"/>
              <a:ext cx="3629015" cy="3357560"/>
            </a:xfrm>
            <a:prstGeom prst="roundRect">
              <a:avLst>
                <a:gd name="adj" fmla="val 12377"/>
              </a:avLst>
            </a:prstGeom>
            <a:noFill/>
            <a:ln w="28575">
              <a:solidFill>
                <a:srgbClr val="7DE3A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descr="図形&#10;&#10;低い精度で自動的に生成された説明">
              <a:extLst>
                <a:ext uri="{FF2B5EF4-FFF2-40B4-BE49-F238E27FC236}">
                  <a16:creationId xmlns:a16="http://schemas.microsoft.com/office/drawing/2014/main" id="{107AD281-D905-CBC0-EC3E-5B663E8F46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8801" y="2221626"/>
              <a:ext cx="3274231" cy="3274231"/>
            </a:xfrm>
            <a:prstGeom prst="rect">
              <a:avLst/>
            </a:prstGeom>
          </p:spPr>
        </p:pic>
      </p:grpSp>
    </p:spTree>
    <p:extLst>
      <p:ext uri="{BB962C8B-B14F-4D97-AF65-F5344CB8AC3E}">
        <p14:creationId xmlns:p14="http://schemas.microsoft.com/office/powerpoint/2010/main" val="23021890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AF5B89C-BE04-2EBA-E3F1-A8FE724DDF53}"/>
              </a:ext>
            </a:extLst>
          </p:cNvPr>
          <p:cNvSpPr/>
          <p:nvPr/>
        </p:nvSpPr>
        <p:spPr>
          <a:xfrm>
            <a:off x="0" y="1"/>
            <a:ext cx="12192000" cy="698089"/>
          </a:xfrm>
          <a:prstGeom prst="rect">
            <a:avLst/>
          </a:prstGeom>
          <a:solidFill>
            <a:srgbClr val="E9E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FCEA6FC0-CDAE-299B-3A48-024710F1D6ED}"/>
              </a:ext>
            </a:extLst>
          </p:cNvPr>
          <p:cNvSpPr txBox="1"/>
          <p:nvPr/>
        </p:nvSpPr>
        <p:spPr>
          <a:xfrm>
            <a:off x="98321" y="142793"/>
            <a:ext cx="3288691" cy="461665"/>
          </a:xfrm>
          <a:prstGeom prst="rect">
            <a:avLst/>
          </a:prstGeom>
          <a:noFill/>
        </p:spPr>
        <p:txBody>
          <a:bodyPr wrap="square" rtlCol="0">
            <a:spAutoFit/>
          </a:bodyPr>
          <a:lstStyle/>
          <a:p>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研修成果　</a:t>
            </a:r>
            <a:r>
              <a:rPr kumimoji="1" lang="en-US" altLang="ja-JP"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まとめ</a:t>
            </a:r>
            <a:r>
              <a:rPr kumimoji="1" lang="en-US" altLang="ja-JP"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endPar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pic>
        <p:nvPicPr>
          <p:cNvPr id="14" name="図 13" descr="図形&#10;&#10;低い精度で自動的に生成された説明">
            <a:extLst>
              <a:ext uri="{FF2B5EF4-FFF2-40B4-BE49-F238E27FC236}">
                <a16:creationId xmlns:a16="http://schemas.microsoft.com/office/drawing/2014/main" id="{4C5D8E9B-1BE0-BA63-E003-070DD2EDA0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2818" y="1140035"/>
            <a:ext cx="5368496" cy="5368496"/>
          </a:xfrm>
          <a:prstGeom prst="rect">
            <a:avLst/>
          </a:prstGeom>
        </p:spPr>
      </p:pic>
      <p:sp>
        <p:nvSpPr>
          <p:cNvPr id="15" name="テキスト ボックス 14">
            <a:extLst>
              <a:ext uri="{FF2B5EF4-FFF2-40B4-BE49-F238E27FC236}">
                <a16:creationId xmlns:a16="http://schemas.microsoft.com/office/drawing/2014/main" id="{096788CD-FB0F-C229-87A0-EBAAF335CAE0}"/>
              </a:ext>
            </a:extLst>
          </p:cNvPr>
          <p:cNvSpPr txBox="1"/>
          <p:nvPr/>
        </p:nvSpPr>
        <p:spPr>
          <a:xfrm>
            <a:off x="539077" y="1084856"/>
            <a:ext cx="5093109" cy="523220"/>
          </a:xfrm>
          <a:prstGeom prst="rect">
            <a:avLst/>
          </a:prstGeom>
          <a:noFill/>
        </p:spPr>
        <p:txBody>
          <a:bodyPr wrap="square">
            <a:spAutoFit/>
          </a:bodyPr>
          <a:lstStyle/>
          <a:p>
            <a:pPr marL="0" indent="0">
              <a:buNone/>
            </a:pPr>
            <a:r>
              <a:rPr lang="ja-JP" altLang="en-US" sz="28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チーム開発演習を通して</a:t>
            </a:r>
            <a:r>
              <a:rPr lang="en-US" altLang="ja-JP" sz="28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p>
        </p:txBody>
      </p:sp>
      <p:grpSp>
        <p:nvGrpSpPr>
          <p:cNvPr id="4" name="グループ化 3">
            <a:extLst>
              <a:ext uri="{FF2B5EF4-FFF2-40B4-BE49-F238E27FC236}">
                <a16:creationId xmlns:a16="http://schemas.microsoft.com/office/drawing/2014/main" id="{907B927F-FEB1-B013-C607-24906637D766}"/>
              </a:ext>
            </a:extLst>
          </p:cNvPr>
          <p:cNvGrpSpPr/>
          <p:nvPr/>
        </p:nvGrpSpPr>
        <p:grpSpPr>
          <a:xfrm>
            <a:off x="539077" y="2005473"/>
            <a:ext cx="5367735" cy="4251416"/>
            <a:chOff x="539077" y="2005473"/>
            <a:chExt cx="5367735" cy="4251416"/>
          </a:xfrm>
        </p:grpSpPr>
        <p:sp>
          <p:nvSpPr>
            <p:cNvPr id="16" name="四角形: 角を丸くする 15">
              <a:extLst>
                <a:ext uri="{FF2B5EF4-FFF2-40B4-BE49-F238E27FC236}">
                  <a16:creationId xmlns:a16="http://schemas.microsoft.com/office/drawing/2014/main" id="{7DD5C45D-7DBE-C037-03D4-8EFDCE9EAC8C}"/>
                </a:ext>
              </a:extLst>
            </p:cNvPr>
            <p:cNvSpPr/>
            <p:nvPr/>
          </p:nvSpPr>
          <p:spPr>
            <a:xfrm>
              <a:off x="539078" y="2005473"/>
              <a:ext cx="5093109" cy="2133599"/>
            </a:xfrm>
            <a:prstGeom prst="roundRect">
              <a:avLst>
                <a:gd name="adj" fmla="val 9670"/>
              </a:avLst>
            </a:prstGeom>
            <a:solidFill>
              <a:srgbClr val="EAF2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625C19FC-1BD8-E487-A666-BB2194DB8AC4}"/>
                </a:ext>
              </a:extLst>
            </p:cNvPr>
            <p:cNvSpPr txBox="1"/>
            <p:nvPr/>
          </p:nvSpPr>
          <p:spPr>
            <a:xfrm>
              <a:off x="574501" y="2214230"/>
              <a:ext cx="5332311" cy="1723549"/>
            </a:xfrm>
            <a:prstGeom prst="rect">
              <a:avLst/>
            </a:prstGeom>
            <a:noFill/>
          </p:spPr>
          <p:txBody>
            <a:bodyPr wrap="square">
              <a:spAutoFit/>
            </a:bodyPr>
            <a:lstStyle/>
            <a:p>
              <a:pPr marL="0" indent="0">
                <a:buNone/>
              </a:pPr>
              <a:r>
                <a:rPr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r>
                <a:rPr lang="en-US" altLang="ja-JP"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4, 5</a:t>
              </a:r>
              <a:r>
                <a:rPr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月の座学研修で学んだ</a:t>
              </a:r>
              <a:endParaRPr lang="en-US" altLang="ja-JP"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a:p>
              <a:pPr marL="0" indent="0">
                <a:buNone/>
              </a:pPr>
              <a:r>
                <a:rPr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　基礎知識とその応用知識</a:t>
              </a:r>
              <a:endParaRPr lang="en-US" altLang="ja-JP"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a:p>
              <a:pPr marL="0" indent="0">
                <a:buNone/>
              </a:pPr>
              <a:endParaRPr lang="en-US" altLang="ja-JP" sz="1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a:p>
              <a:pPr marL="0" indent="0">
                <a:buNone/>
              </a:pPr>
              <a:r>
                <a:rPr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・チーム内コミュニケーション</a:t>
              </a:r>
              <a:endParaRPr lang="en-US" altLang="ja-JP"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a:p>
              <a:pPr marL="0" indent="0">
                <a:buNone/>
              </a:pPr>
              <a:r>
                <a:rPr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　の難しさと重要さ</a:t>
              </a:r>
              <a:endParaRPr lang="en-US" altLang="ja-JP"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20" name="テキスト ボックス 19">
              <a:extLst>
                <a:ext uri="{FF2B5EF4-FFF2-40B4-BE49-F238E27FC236}">
                  <a16:creationId xmlns:a16="http://schemas.microsoft.com/office/drawing/2014/main" id="{2A788E51-C580-776F-D193-70ABD9248E5D}"/>
                </a:ext>
              </a:extLst>
            </p:cNvPr>
            <p:cNvSpPr txBox="1"/>
            <p:nvPr/>
          </p:nvSpPr>
          <p:spPr>
            <a:xfrm>
              <a:off x="4473338" y="4266880"/>
              <a:ext cx="1158848" cy="400110"/>
            </a:xfrm>
            <a:prstGeom prst="rect">
              <a:avLst/>
            </a:prstGeom>
            <a:noFill/>
          </p:spPr>
          <p:txBody>
            <a:bodyPr wrap="square">
              <a:spAutoFit/>
            </a:bodyPr>
            <a:lstStyle/>
            <a:p>
              <a:pPr marL="0" indent="0">
                <a:buNone/>
              </a:pPr>
              <a:r>
                <a:rPr lang="ja-JP" altLang="en-US"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を学び、</a:t>
              </a:r>
              <a:endParaRPr lang="en-US" altLang="ja-JP"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21" name="四角形: 角を丸くする 20">
              <a:extLst>
                <a:ext uri="{FF2B5EF4-FFF2-40B4-BE49-F238E27FC236}">
                  <a16:creationId xmlns:a16="http://schemas.microsoft.com/office/drawing/2014/main" id="{333D7E5E-2DC0-B8F8-7DA6-9C2A2AD881DF}"/>
                </a:ext>
              </a:extLst>
            </p:cNvPr>
            <p:cNvSpPr/>
            <p:nvPr/>
          </p:nvSpPr>
          <p:spPr>
            <a:xfrm>
              <a:off x="539077" y="4794798"/>
              <a:ext cx="5093109" cy="893926"/>
            </a:xfrm>
            <a:prstGeom prst="roundRect">
              <a:avLst>
                <a:gd name="adj" fmla="val 9670"/>
              </a:avLst>
            </a:prstGeom>
            <a:solidFill>
              <a:srgbClr val="EAF2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5FC543E1-E80C-D006-D8E3-57932045C671}"/>
                </a:ext>
              </a:extLst>
            </p:cNvPr>
            <p:cNvSpPr txBox="1"/>
            <p:nvPr/>
          </p:nvSpPr>
          <p:spPr>
            <a:xfrm>
              <a:off x="539077" y="5050098"/>
              <a:ext cx="3934261" cy="461665"/>
            </a:xfrm>
            <a:prstGeom prst="rect">
              <a:avLst/>
            </a:prstGeom>
            <a:noFill/>
          </p:spPr>
          <p:txBody>
            <a:bodyPr wrap="square">
              <a:spAutoFit/>
            </a:bodyPr>
            <a:lstStyle/>
            <a:p>
              <a:pPr marL="0" indent="0">
                <a:buNone/>
              </a:pPr>
              <a:r>
                <a:rPr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・個人技術と責任感の向上</a:t>
              </a:r>
              <a:endParaRPr lang="en-US" altLang="ja-JP"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22" name="テキスト ボックス 21">
              <a:extLst>
                <a:ext uri="{FF2B5EF4-FFF2-40B4-BE49-F238E27FC236}">
                  <a16:creationId xmlns:a16="http://schemas.microsoft.com/office/drawing/2014/main" id="{42D1A114-07B4-85E4-58D9-F1E6EC8B4523}"/>
                </a:ext>
              </a:extLst>
            </p:cNvPr>
            <p:cNvSpPr txBox="1"/>
            <p:nvPr/>
          </p:nvSpPr>
          <p:spPr>
            <a:xfrm>
              <a:off x="3857124" y="5856779"/>
              <a:ext cx="1775062" cy="400110"/>
            </a:xfrm>
            <a:prstGeom prst="rect">
              <a:avLst/>
            </a:prstGeom>
            <a:noFill/>
          </p:spPr>
          <p:txBody>
            <a:bodyPr wrap="square">
              <a:spAutoFit/>
            </a:bodyPr>
            <a:lstStyle/>
            <a:p>
              <a:pPr marL="0" indent="0">
                <a:buNone/>
              </a:pPr>
              <a:r>
                <a:rPr lang="ja-JP" altLang="en-US"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に繋げました。</a:t>
              </a:r>
              <a:endParaRPr lang="en-US" altLang="ja-JP"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grpSp>
    </p:spTree>
    <p:extLst>
      <p:ext uri="{BB962C8B-B14F-4D97-AF65-F5344CB8AC3E}">
        <p14:creationId xmlns:p14="http://schemas.microsoft.com/office/powerpoint/2010/main" val="37727758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AF5B89C-BE04-2EBA-E3F1-A8FE724DDF53}"/>
              </a:ext>
            </a:extLst>
          </p:cNvPr>
          <p:cNvSpPr/>
          <p:nvPr/>
        </p:nvSpPr>
        <p:spPr>
          <a:xfrm>
            <a:off x="0" y="1"/>
            <a:ext cx="12192000" cy="6857999"/>
          </a:xfrm>
          <a:prstGeom prst="rect">
            <a:avLst/>
          </a:prstGeom>
          <a:solidFill>
            <a:srgbClr val="E9E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76FC10C4-1002-830A-10D6-954AD45E36DD}"/>
              </a:ext>
            </a:extLst>
          </p:cNvPr>
          <p:cNvSpPr/>
          <p:nvPr/>
        </p:nvSpPr>
        <p:spPr>
          <a:xfrm>
            <a:off x="483476" y="483476"/>
            <a:ext cx="11246069" cy="5969876"/>
          </a:xfrm>
          <a:prstGeom prst="roundRect">
            <a:avLst>
              <a:gd name="adj" fmla="val 8661"/>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ブローチ 16">
            <a:extLst>
              <a:ext uri="{FF2B5EF4-FFF2-40B4-BE49-F238E27FC236}">
                <a16:creationId xmlns:a16="http://schemas.microsoft.com/office/drawing/2014/main" id="{3347F83A-3A21-5F29-C55B-55E15ECDD13D}"/>
              </a:ext>
            </a:extLst>
          </p:cNvPr>
          <p:cNvSpPr/>
          <p:nvPr/>
        </p:nvSpPr>
        <p:spPr>
          <a:xfrm>
            <a:off x="1569880" y="870625"/>
            <a:ext cx="9052239" cy="5116749"/>
          </a:xfrm>
          <a:prstGeom prst="plaque">
            <a:avLst>
              <a:gd name="adj" fmla="val 13017"/>
            </a:avLst>
          </a:prstGeom>
          <a:noFill/>
          <a:ln w="38100">
            <a:solidFill>
              <a:srgbClr val="00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四角形: 角を丸くする 17">
            <a:extLst>
              <a:ext uri="{FF2B5EF4-FFF2-40B4-BE49-F238E27FC236}">
                <a16:creationId xmlns:a16="http://schemas.microsoft.com/office/drawing/2014/main" id="{679B2C3E-3E40-2F9A-FFC2-2800041EC66D}"/>
              </a:ext>
            </a:extLst>
          </p:cNvPr>
          <p:cNvSpPr/>
          <p:nvPr/>
        </p:nvSpPr>
        <p:spPr>
          <a:xfrm>
            <a:off x="1773086" y="1096515"/>
            <a:ext cx="8642555" cy="4676850"/>
          </a:xfrm>
          <a:prstGeom prst="roundRect">
            <a:avLst>
              <a:gd name="adj" fmla="val 2321"/>
            </a:avLst>
          </a:prstGeom>
          <a:noFill/>
          <a:ln w="38100">
            <a:solidFill>
              <a:srgbClr val="00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19D62EBC-1146-1B33-C698-2276FAF26FC9}"/>
              </a:ext>
            </a:extLst>
          </p:cNvPr>
          <p:cNvSpPr txBox="1"/>
          <p:nvPr/>
        </p:nvSpPr>
        <p:spPr>
          <a:xfrm>
            <a:off x="2373504" y="2927746"/>
            <a:ext cx="7646991" cy="1938992"/>
          </a:xfrm>
          <a:prstGeom prst="rect">
            <a:avLst/>
          </a:prstGeom>
          <a:noFill/>
        </p:spPr>
        <p:txBody>
          <a:bodyPr wrap="square" rtlCol="0">
            <a:spAutoFit/>
          </a:bodyPr>
          <a:lstStyle/>
          <a:p>
            <a:pPr marL="0" indent="0">
              <a:buNone/>
            </a:pPr>
            <a:r>
              <a:rPr lang="ja-JP" altLang="en-US" sz="2400" b="1" dirty="0">
                <a:solidFill>
                  <a:srgbClr val="002060"/>
                </a:solidFill>
                <a:latin typeface="UD デジタル 教科書体 NP-R" panose="02020400000000000000" pitchFamily="18" charset="-128"/>
                <a:ea typeface="UD デジタル 教科書体 NP-R" panose="02020400000000000000" pitchFamily="18" charset="-128"/>
              </a:rPr>
              <a:t>研修講師の皆様、ならびに研修事務局の皆様、</a:t>
            </a:r>
            <a:endParaRPr lang="en-US" altLang="ja-JP" sz="2400" b="1" dirty="0">
              <a:solidFill>
                <a:srgbClr val="002060"/>
              </a:solidFill>
              <a:latin typeface="UD デジタル 教科書体 NP-R" panose="02020400000000000000" pitchFamily="18" charset="-128"/>
              <a:ea typeface="UD デジタル 教科書体 NP-R" panose="02020400000000000000" pitchFamily="18" charset="-128"/>
            </a:endParaRPr>
          </a:p>
          <a:p>
            <a:pPr marL="0" indent="0">
              <a:buNone/>
            </a:pPr>
            <a:r>
              <a:rPr kumimoji="1" lang="ja-JP" altLang="en-US" sz="2400" b="1" dirty="0">
                <a:solidFill>
                  <a:srgbClr val="002060"/>
                </a:solidFill>
                <a:latin typeface="UD デジタル 教科書体 NP-R" panose="02020400000000000000" pitchFamily="18" charset="-128"/>
                <a:ea typeface="UD デジタル 教科書体 NP-R" panose="02020400000000000000" pitchFamily="18" charset="-128"/>
              </a:rPr>
              <a:t>共に本研修を受講してくださったクラスのみなさまに、深く御礼申し上げます。</a:t>
            </a:r>
            <a:endParaRPr kumimoji="1" lang="en-US" altLang="ja-JP" sz="2400" b="1" dirty="0">
              <a:solidFill>
                <a:srgbClr val="002060"/>
              </a:solidFill>
              <a:latin typeface="UD デジタル 教科書体 NP-R" panose="02020400000000000000" pitchFamily="18" charset="-128"/>
              <a:ea typeface="UD デジタル 教科書体 NP-R" panose="02020400000000000000" pitchFamily="18" charset="-128"/>
            </a:endParaRPr>
          </a:p>
          <a:p>
            <a:pPr marL="0" indent="0">
              <a:buNone/>
            </a:pPr>
            <a:r>
              <a:rPr kumimoji="1" lang="ja-JP" altLang="en-US" sz="2400" b="1" dirty="0">
                <a:solidFill>
                  <a:srgbClr val="002060"/>
                </a:solidFill>
                <a:latin typeface="UD デジタル 教科書体 NP-R" panose="02020400000000000000" pitchFamily="18" charset="-128"/>
                <a:ea typeface="UD デジタル 教科書体 NP-R" panose="02020400000000000000" pitchFamily="18" charset="-128"/>
              </a:rPr>
              <a:t>また、本研修を受講させてくださった企業様各位に、厚く御礼申し上げます。</a:t>
            </a:r>
            <a:endParaRPr kumimoji="1" lang="en-US" altLang="ja-JP" sz="2400" b="1" dirty="0">
              <a:solidFill>
                <a:srgbClr val="002060"/>
              </a:solidFill>
              <a:latin typeface="UD デジタル 教科書体 NP-R" panose="02020400000000000000" pitchFamily="18" charset="-128"/>
              <a:ea typeface="UD デジタル 教科書体 NP-R" panose="02020400000000000000" pitchFamily="18" charset="-128"/>
            </a:endParaRPr>
          </a:p>
        </p:txBody>
      </p:sp>
      <p:sp>
        <p:nvSpPr>
          <p:cNvPr id="20" name="テキスト ボックス 19">
            <a:extLst>
              <a:ext uri="{FF2B5EF4-FFF2-40B4-BE49-F238E27FC236}">
                <a16:creationId xmlns:a16="http://schemas.microsoft.com/office/drawing/2014/main" id="{FC06EEC7-BA2D-A4FB-3063-CCF3F00CA0B5}"/>
              </a:ext>
            </a:extLst>
          </p:cNvPr>
          <p:cNvSpPr txBox="1"/>
          <p:nvPr/>
        </p:nvSpPr>
        <p:spPr>
          <a:xfrm>
            <a:off x="5543724" y="1588635"/>
            <a:ext cx="1104552" cy="646331"/>
          </a:xfrm>
          <a:prstGeom prst="rect">
            <a:avLst/>
          </a:prstGeom>
          <a:noFill/>
        </p:spPr>
        <p:txBody>
          <a:bodyPr wrap="square" rtlCol="0">
            <a:spAutoFit/>
          </a:bodyPr>
          <a:lstStyle/>
          <a:p>
            <a:r>
              <a:rPr kumimoji="1" lang="ja-JP" altLang="en-US" sz="3600" b="1" dirty="0">
                <a:solidFill>
                  <a:srgbClr val="002060"/>
                </a:solidFill>
                <a:latin typeface="UD デジタル 教科書体 NP-R" panose="02020400000000000000" pitchFamily="18" charset="-128"/>
                <a:ea typeface="UD デジタル 教科書体 NP-R" panose="02020400000000000000" pitchFamily="18" charset="-128"/>
              </a:rPr>
              <a:t>謝辞</a:t>
            </a:r>
          </a:p>
        </p:txBody>
      </p:sp>
      <p:cxnSp>
        <p:nvCxnSpPr>
          <p:cNvPr id="22" name="直線コネクタ 21">
            <a:extLst>
              <a:ext uri="{FF2B5EF4-FFF2-40B4-BE49-F238E27FC236}">
                <a16:creationId xmlns:a16="http://schemas.microsoft.com/office/drawing/2014/main" id="{4067781C-5D19-A202-5CF2-50C2B2C404F4}"/>
              </a:ext>
            </a:extLst>
          </p:cNvPr>
          <p:cNvCxnSpPr>
            <a:cxnSpLocks/>
          </p:cNvCxnSpPr>
          <p:nvPr/>
        </p:nvCxnSpPr>
        <p:spPr>
          <a:xfrm>
            <a:off x="5215647" y="2256354"/>
            <a:ext cx="1760706" cy="0"/>
          </a:xfrm>
          <a:prstGeom prst="line">
            <a:avLst/>
          </a:prstGeom>
          <a:ln w="28575">
            <a:solidFill>
              <a:srgbClr val="00999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7604737"/>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AF5B89C-BE04-2EBA-E3F1-A8FE724DDF53}"/>
              </a:ext>
            </a:extLst>
          </p:cNvPr>
          <p:cNvSpPr/>
          <p:nvPr/>
        </p:nvSpPr>
        <p:spPr>
          <a:xfrm>
            <a:off x="0" y="1"/>
            <a:ext cx="12192000" cy="698089"/>
          </a:xfrm>
          <a:prstGeom prst="rect">
            <a:avLst/>
          </a:prstGeom>
          <a:solidFill>
            <a:srgbClr val="E9E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FCEA6FC0-CDAE-299B-3A48-024710F1D6ED}"/>
              </a:ext>
            </a:extLst>
          </p:cNvPr>
          <p:cNvSpPr txBox="1"/>
          <p:nvPr/>
        </p:nvSpPr>
        <p:spPr>
          <a:xfrm>
            <a:off x="98321" y="142793"/>
            <a:ext cx="2094271" cy="461665"/>
          </a:xfrm>
          <a:prstGeom prst="rect">
            <a:avLst/>
          </a:prstGeom>
          <a:noFill/>
        </p:spPr>
        <p:txBody>
          <a:bodyPr wrap="square" rtlCol="0">
            <a:spAutoFit/>
          </a:bodyPr>
          <a:lstStyle/>
          <a:p>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開発の背景</a:t>
            </a:r>
          </a:p>
        </p:txBody>
      </p:sp>
      <p:sp>
        <p:nvSpPr>
          <p:cNvPr id="5" name="テキスト ボックス 4">
            <a:extLst>
              <a:ext uri="{FF2B5EF4-FFF2-40B4-BE49-F238E27FC236}">
                <a16:creationId xmlns:a16="http://schemas.microsoft.com/office/drawing/2014/main" id="{4D9075F8-7415-C5C1-E458-354C5E4B8FCA}"/>
              </a:ext>
            </a:extLst>
          </p:cNvPr>
          <p:cNvSpPr txBox="1"/>
          <p:nvPr/>
        </p:nvSpPr>
        <p:spPr>
          <a:xfrm>
            <a:off x="3305480" y="1031687"/>
            <a:ext cx="5309419" cy="584775"/>
          </a:xfrm>
          <a:prstGeom prst="rect">
            <a:avLst/>
          </a:prstGeom>
          <a:noFill/>
        </p:spPr>
        <p:txBody>
          <a:bodyPr wrap="square">
            <a:spAutoFit/>
          </a:bodyPr>
          <a:lstStyle/>
          <a:p>
            <a:r>
              <a:rPr lang="ja-JP" altLang="en-US" sz="3200" dirty="0">
                <a:ln>
                  <a:solidFill>
                    <a:srgbClr val="001746"/>
                  </a:solidFill>
                </a:ln>
                <a:solidFill>
                  <a:srgbClr val="001746"/>
                </a:solidFill>
                <a:latin typeface="UD デジタル 教科書体 NK-R" panose="02020400000000000000" pitchFamily="18" charset="-128"/>
                <a:ea typeface="UD デジタル 教科書体 NK-R" panose="02020400000000000000" pitchFamily="18" charset="-128"/>
              </a:rPr>
              <a:t>こんな話、よく聞きませんか？</a:t>
            </a:r>
          </a:p>
        </p:txBody>
      </p:sp>
      <p:pic>
        <p:nvPicPr>
          <p:cNvPr id="15" name="図 14" descr="図形&#10;&#10;低い精度で自動的に生成された説明">
            <a:extLst>
              <a:ext uri="{FF2B5EF4-FFF2-40B4-BE49-F238E27FC236}">
                <a16:creationId xmlns:a16="http://schemas.microsoft.com/office/drawing/2014/main" id="{EB751A00-F781-FA43-A3DF-F25A76B953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3244" y="1570654"/>
            <a:ext cx="4973892" cy="4973892"/>
          </a:xfrm>
          <a:prstGeom prst="rect">
            <a:avLst/>
          </a:prstGeom>
        </p:spPr>
      </p:pic>
      <p:sp>
        <p:nvSpPr>
          <p:cNvPr id="19" name="思考の吹き出し: 雲形 18">
            <a:extLst>
              <a:ext uri="{FF2B5EF4-FFF2-40B4-BE49-F238E27FC236}">
                <a16:creationId xmlns:a16="http://schemas.microsoft.com/office/drawing/2014/main" id="{F049CDF5-3F04-EDF9-E209-ED9974D94866}"/>
              </a:ext>
            </a:extLst>
          </p:cNvPr>
          <p:cNvSpPr/>
          <p:nvPr/>
        </p:nvSpPr>
        <p:spPr>
          <a:xfrm>
            <a:off x="540774" y="4765821"/>
            <a:ext cx="2733369" cy="1678349"/>
          </a:xfrm>
          <a:prstGeom prst="cloudCallout">
            <a:avLst>
              <a:gd name="adj1" fmla="val 73168"/>
              <a:gd name="adj2" fmla="val -35879"/>
            </a:avLst>
          </a:prstGeom>
          <a:noFill/>
          <a:ln w="38100">
            <a:solidFill>
              <a:srgbClr val="B5CCD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ja-JP"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23" name="テキスト ボックス 22">
            <a:extLst>
              <a:ext uri="{FF2B5EF4-FFF2-40B4-BE49-F238E27FC236}">
                <a16:creationId xmlns:a16="http://schemas.microsoft.com/office/drawing/2014/main" id="{15A9BF00-E347-E7D3-CB47-F86782EDC1F1}"/>
              </a:ext>
            </a:extLst>
          </p:cNvPr>
          <p:cNvSpPr txBox="1"/>
          <p:nvPr/>
        </p:nvSpPr>
        <p:spPr>
          <a:xfrm>
            <a:off x="860936" y="5097293"/>
            <a:ext cx="2093044" cy="923330"/>
          </a:xfrm>
          <a:prstGeom prst="rect">
            <a:avLst/>
          </a:prstGeom>
          <a:noFill/>
        </p:spPr>
        <p:txBody>
          <a:bodyPr wrap="square" rtlCol="0">
            <a:spAutoFit/>
          </a:bodyPr>
          <a:lstStyle/>
          <a:p>
            <a:pPr algn="ctr"/>
            <a:r>
              <a:rPr lang="ja-JP" altLang="en-US"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あれ？</a:t>
            </a:r>
            <a:endParaRPr lang="en-US" altLang="ja-JP"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a:p>
            <a:pPr algn="ctr"/>
            <a:r>
              <a:rPr kumimoji="1" lang="ja-JP" altLang="en-US"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何をすれば</a:t>
            </a:r>
            <a:endParaRPr kumimoji="1" lang="en-US" altLang="ja-JP"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a:p>
            <a:pPr algn="ctr"/>
            <a:r>
              <a:rPr kumimoji="1" lang="ja-JP" altLang="en-US"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いいんだっけ？</a:t>
            </a:r>
            <a:endParaRPr kumimoji="1" lang="en-US" altLang="ja-JP"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20" name="楕円 19">
            <a:extLst>
              <a:ext uri="{FF2B5EF4-FFF2-40B4-BE49-F238E27FC236}">
                <a16:creationId xmlns:a16="http://schemas.microsoft.com/office/drawing/2014/main" id="{8C56C605-D1C4-B4D5-B24F-937AEA43BF40}"/>
              </a:ext>
            </a:extLst>
          </p:cNvPr>
          <p:cNvSpPr/>
          <p:nvPr/>
        </p:nvSpPr>
        <p:spPr>
          <a:xfrm>
            <a:off x="7875639" y="1782463"/>
            <a:ext cx="3903405" cy="1646538"/>
          </a:xfrm>
          <a:prstGeom prst="ellipse">
            <a:avLst/>
          </a:prstGeom>
          <a:solidFill>
            <a:srgbClr val="EAF2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直角三角形 20">
            <a:extLst>
              <a:ext uri="{FF2B5EF4-FFF2-40B4-BE49-F238E27FC236}">
                <a16:creationId xmlns:a16="http://schemas.microsoft.com/office/drawing/2014/main" id="{7B883749-DF70-97A6-6D0C-A81A7135741A}"/>
              </a:ext>
            </a:extLst>
          </p:cNvPr>
          <p:cNvSpPr/>
          <p:nvPr/>
        </p:nvSpPr>
        <p:spPr>
          <a:xfrm rot="15411408">
            <a:off x="8001842" y="2545073"/>
            <a:ext cx="687068" cy="1070867"/>
          </a:xfrm>
          <a:prstGeom prst="rtTriangle">
            <a:avLst/>
          </a:prstGeom>
          <a:solidFill>
            <a:srgbClr val="EAF2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7E9CD078-95E2-7CC5-14CB-B58295A09611}"/>
              </a:ext>
            </a:extLst>
          </p:cNvPr>
          <p:cNvSpPr txBox="1"/>
          <p:nvPr/>
        </p:nvSpPr>
        <p:spPr>
          <a:xfrm>
            <a:off x="7988398" y="2098083"/>
            <a:ext cx="3751621" cy="923330"/>
          </a:xfrm>
          <a:prstGeom prst="rect">
            <a:avLst/>
          </a:prstGeom>
          <a:noFill/>
        </p:spPr>
        <p:txBody>
          <a:bodyPr wrap="square" rtlCol="0">
            <a:spAutoFit/>
          </a:bodyPr>
          <a:lstStyle/>
          <a:p>
            <a:pPr algn="ctr"/>
            <a:r>
              <a:rPr kumimoji="1" lang="ja-JP" altLang="en-US"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もしもし？</a:t>
            </a:r>
            <a:endParaRPr kumimoji="1" lang="en-US" altLang="ja-JP" sz="18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a:p>
            <a:pPr algn="ctr"/>
            <a:r>
              <a:rPr lang="ja-JP" altLang="en-US" sz="18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洗面所回りを掃除しておいて</a:t>
            </a:r>
            <a:endParaRPr lang="en-US" altLang="ja-JP" sz="18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a:p>
            <a:pPr algn="ctr"/>
            <a:r>
              <a:rPr lang="ja-JP" altLang="en-US" sz="18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ほしいんだけど、</a:t>
            </a:r>
            <a:r>
              <a:rPr kumimoji="1" lang="ja-JP" altLang="en-US" sz="18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お願いできる？</a:t>
            </a:r>
            <a:endParaRPr kumimoji="1" lang="en-US" altLang="ja-JP" sz="18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24" name="楕円 23">
            <a:extLst>
              <a:ext uri="{FF2B5EF4-FFF2-40B4-BE49-F238E27FC236}">
                <a16:creationId xmlns:a16="http://schemas.microsoft.com/office/drawing/2014/main" id="{9B0CE8D2-ED8F-2870-578F-98872C24964E}"/>
              </a:ext>
            </a:extLst>
          </p:cNvPr>
          <p:cNvSpPr/>
          <p:nvPr/>
        </p:nvSpPr>
        <p:spPr>
          <a:xfrm>
            <a:off x="860936" y="2295529"/>
            <a:ext cx="2855658" cy="1332573"/>
          </a:xfrm>
          <a:prstGeom prst="ellipse">
            <a:avLst/>
          </a:prstGeom>
          <a:solidFill>
            <a:srgbClr val="EAF2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直角三角形 24">
            <a:extLst>
              <a:ext uri="{FF2B5EF4-FFF2-40B4-BE49-F238E27FC236}">
                <a16:creationId xmlns:a16="http://schemas.microsoft.com/office/drawing/2014/main" id="{DAC7BE1E-546C-B3CD-2095-52947E8C348F}"/>
              </a:ext>
            </a:extLst>
          </p:cNvPr>
          <p:cNvSpPr/>
          <p:nvPr/>
        </p:nvSpPr>
        <p:spPr>
          <a:xfrm rot="8199992">
            <a:off x="2882338" y="3001358"/>
            <a:ext cx="687068" cy="1070867"/>
          </a:xfrm>
          <a:prstGeom prst="rtTriangle">
            <a:avLst/>
          </a:prstGeom>
          <a:solidFill>
            <a:srgbClr val="EAF2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D44BAC54-1F63-D6FB-880F-A4616C97BC13}"/>
              </a:ext>
            </a:extLst>
          </p:cNvPr>
          <p:cNvSpPr txBox="1"/>
          <p:nvPr/>
        </p:nvSpPr>
        <p:spPr>
          <a:xfrm>
            <a:off x="1019295" y="2777149"/>
            <a:ext cx="2538939" cy="369332"/>
          </a:xfrm>
          <a:prstGeom prst="rect">
            <a:avLst/>
          </a:prstGeom>
          <a:noFill/>
        </p:spPr>
        <p:txBody>
          <a:bodyPr wrap="square" rtlCol="0">
            <a:spAutoFit/>
          </a:bodyPr>
          <a:lstStyle/>
          <a:p>
            <a:pPr algn="ctr"/>
            <a:r>
              <a:rPr lang="ja-JP" altLang="en-US"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分かった！まかせて！</a:t>
            </a:r>
            <a:endParaRPr lang="en-US" altLang="ja-JP"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27" name="思考の吹き出し: 雲形 26">
            <a:extLst>
              <a:ext uri="{FF2B5EF4-FFF2-40B4-BE49-F238E27FC236}">
                <a16:creationId xmlns:a16="http://schemas.microsoft.com/office/drawing/2014/main" id="{EB2A5D6C-2CCE-A72A-AD21-1215250A1980}"/>
              </a:ext>
            </a:extLst>
          </p:cNvPr>
          <p:cNvSpPr/>
          <p:nvPr/>
        </p:nvSpPr>
        <p:spPr>
          <a:xfrm>
            <a:off x="8998240" y="4780048"/>
            <a:ext cx="2741779" cy="1664122"/>
          </a:xfrm>
          <a:prstGeom prst="cloudCallout">
            <a:avLst>
              <a:gd name="adj1" fmla="val -68918"/>
              <a:gd name="adj2" fmla="val -42909"/>
            </a:avLst>
          </a:prstGeom>
          <a:noFill/>
          <a:ln w="38100">
            <a:solidFill>
              <a:srgbClr val="B5CCD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ja-JP"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28" name="テキスト ボックス 27">
            <a:extLst>
              <a:ext uri="{FF2B5EF4-FFF2-40B4-BE49-F238E27FC236}">
                <a16:creationId xmlns:a16="http://schemas.microsoft.com/office/drawing/2014/main" id="{08254A59-BDC2-8377-A79B-84C91CBA27EE}"/>
              </a:ext>
            </a:extLst>
          </p:cNvPr>
          <p:cNvSpPr txBox="1"/>
          <p:nvPr/>
        </p:nvSpPr>
        <p:spPr>
          <a:xfrm>
            <a:off x="9238019" y="5134538"/>
            <a:ext cx="2276647" cy="923330"/>
          </a:xfrm>
          <a:prstGeom prst="rect">
            <a:avLst/>
          </a:prstGeom>
          <a:noFill/>
        </p:spPr>
        <p:txBody>
          <a:bodyPr wrap="square" rtlCol="0">
            <a:spAutoFit/>
          </a:bodyPr>
          <a:lstStyle/>
          <a:p>
            <a:pPr algn="ctr"/>
            <a:r>
              <a:rPr lang="ja-JP" altLang="en-US"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まずはゴミを集めて</a:t>
            </a:r>
            <a:endParaRPr lang="en-US" altLang="ja-JP"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a:p>
            <a:pPr algn="ctr"/>
            <a:r>
              <a:rPr lang="ja-JP" altLang="en-US"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洗剤で掃除、</a:t>
            </a:r>
            <a:endParaRPr lang="en-US" altLang="ja-JP"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a:p>
            <a:pPr algn="ctr"/>
            <a:r>
              <a:rPr lang="ja-JP" altLang="en-US"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最後に拭き上げね</a:t>
            </a:r>
            <a:endParaRPr lang="en-US" altLang="ja-JP"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Tree>
    <p:extLst>
      <p:ext uri="{BB962C8B-B14F-4D97-AF65-F5344CB8AC3E}">
        <p14:creationId xmlns:p14="http://schemas.microsoft.com/office/powerpoint/2010/main" val="1013321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anim calcmode="lin" valueType="num">
                                      <p:cBhvr>
                                        <p:cTn id="14" dur="1000" fill="hold"/>
                                        <p:tgtEl>
                                          <p:spTgt spid="15"/>
                                        </p:tgtEl>
                                        <p:attrNameLst>
                                          <p:attrName>ppt_x</p:attrName>
                                        </p:attrNameLst>
                                      </p:cBhvr>
                                      <p:tavLst>
                                        <p:tav tm="0">
                                          <p:val>
                                            <p:strVal val="#ppt_x"/>
                                          </p:val>
                                        </p:tav>
                                        <p:tav tm="100000">
                                          <p:val>
                                            <p:strVal val="#ppt_x"/>
                                          </p:val>
                                        </p:tav>
                                      </p:tavLst>
                                    </p:anim>
                                    <p:anim calcmode="lin" valueType="num">
                                      <p:cBhvr>
                                        <p:cTn id="15" dur="1000" fill="hold"/>
                                        <p:tgtEl>
                                          <p:spTgt spid="15"/>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1000"/>
                                        <p:tgtEl>
                                          <p:spTgt spid="20"/>
                                        </p:tgtEl>
                                      </p:cBhvr>
                                    </p:animEffect>
                                    <p:anim calcmode="lin" valueType="num">
                                      <p:cBhvr>
                                        <p:cTn id="19" dur="1000" fill="hold"/>
                                        <p:tgtEl>
                                          <p:spTgt spid="20"/>
                                        </p:tgtEl>
                                        <p:attrNameLst>
                                          <p:attrName>ppt_x</p:attrName>
                                        </p:attrNameLst>
                                      </p:cBhvr>
                                      <p:tavLst>
                                        <p:tav tm="0">
                                          <p:val>
                                            <p:strVal val="#ppt_x"/>
                                          </p:val>
                                        </p:tav>
                                        <p:tav tm="100000">
                                          <p:val>
                                            <p:strVal val="#ppt_x"/>
                                          </p:val>
                                        </p:tav>
                                      </p:tavLst>
                                    </p:anim>
                                    <p:anim calcmode="lin" valueType="num">
                                      <p:cBhvr>
                                        <p:cTn id="20" dur="1000" fill="hold"/>
                                        <p:tgtEl>
                                          <p:spTgt spid="20"/>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1000"/>
                                        <p:tgtEl>
                                          <p:spTgt spid="21"/>
                                        </p:tgtEl>
                                      </p:cBhvr>
                                    </p:animEffect>
                                    <p:anim calcmode="lin" valueType="num">
                                      <p:cBhvr>
                                        <p:cTn id="24" dur="1000" fill="hold"/>
                                        <p:tgtEl>
                                          <p:spTgt spid="21"/>
                                        </p:tgtEl>
                                        <p:attrNameLst>
                                          <p:attrName>ppt_x</p:attrName>
                                        </p:attrNameLst>
                                      </p:cBhvr>
                                      <p:tavLst>
                                        <p:tav tm="0">
                                          <p:val>
                                            <p:strVal val="#ppt_x"/>
                                          </p:val>
                                        </p:tav>
                                        <p:tav tm="100000">
                                          <p:val>
                                            <p:strVal val="#ppt_x"/>
                                          </p:val>
                                        </p:tav>
                                      </p:tavLst>
                                    </p:anim>
                                    <p:anim calcmode="lin" valueType="num">
                                      <p:cBhvr>
                                        <p:cTn id="25" dur="1000" fill="hold"/>
                                        <p:tgtEl>
                                          <p:spTgt spid="21"/>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1000"/>
                                        <p:tgtEl>
                                          <p:spTgt spid="22"/>
                                        </p:tgtEl>
                                      </p:cBhvr>
                                    </p:animEffect>
                                    <p:anim calcmode="lin" valueType="num">
                                      <p:cBhvr>
                                        <p:cTn id="29" dur="1000" fill="hold"/>
                                        <p:tgtEl>
                                          <p:spTgt spid="22"/>
                                        </p:tgtEl>
                                        <p:attrNameLst>
                                          <p:attrName>ppt_x</p:attrName>
                                        </p:attrNameLst>
                                      </p:cBhvr>
                                      <p:tavLst>
                                        <p:tav tm="0">
                                          <p:val>
                                            <p:strVal val="#ppt_x"/>
                                          </p:val>
                                        </p:tav>
                                        <p:tav tm="100000">
                                          <p:val>
                                            <p:strVal val="#ppt_x"/>
                                          </p:val>
                                        </p:tav>
                                      </p:tavLst>
                                    </p:anim>
                                    <p:anim calcmode="lin" valueType="num">
                                      <p:cBhvr>
                                        <p:cTn id="30" dur="1000" fill="hold"/>
                                        <p:tgtEl>
                                          <p:spTgt spid="22"/>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1000"/>
                                        <p:tgtEl>
                                          <p:spTgt spid="24"/>
                                        </p:tgtEl>
                                      </p:cBhvr>
                                    </p:animEffect>
                                    <p:anim calcmode="lin" valueType="num">
                                      <p:cBhvr>
                                        <p:cTn id="34" dur="1000" fill="hold"/>
                                        <p:tgtEl>
                                          <p:spTgt spid="24"/>
                                        </p:tgtEl>
                                        <p:attrNameLst>
                                          <p:attrName>ppt_x</p:attrName>
                                        </p:attrNameLst>
                                      </p:cBhvr>
                                      <p:tavLst>
                                        <p:tav tm="0">
                                          <p:val>
                                            <p:strVal val="#ppt_x"/>
                                          </p:val>
                                        </p:tav>
                                        <p:tav tm="100000">
                                          <p:val>
                                            <p:strVal val="#ppt_x"/>
                                          </p:val>
                                        </p:tav>
                                      </p:tavLst>
                                    </p:anim>
                                    <p:anim calcmode="lin" valueType="num">
                                      <p:cBhvr>
                                        <p:cTn id="35" dur="1000" fill="hold"/>
                                        <p:tgtEl>
                                          <p:spTgt spid="24"/>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1000"/>
                                        <p:tgtEl>
                                          <p:spTgt spid="25"/>
                                        </p:tgtEl>
                                      </p:cBhvr>
                                    </p:animEffect>
                                    <p:anim calcmode="lin" valueType="num">
                                      <p:cBhvr>
                                        <p:cTn id="39" dur="1000" fill="hold"/>
                                        <p:tgtEl>
                                          <p:spTgt spid="25"/>
                                        </p:tgtEl>
                                        <p:attrNameLst>
                                          <p:attrName>ppt_x</p:attrName>
                                        </p:attrNameLst>
                                      </p:cBhvr>
                                      <p:tavLst>
                                        <p:tav tm="0">
                                          <p:val>
                                            <p:strVal val="#ppt_x"/>
                                          </p:val>
                                        </p:tav>
                                        <p:tav tm="100000">
                                          <p:val>
                                            <p:strVal val="#ppt_x"/>
                                          </p:val>
                                        </p:tav>
                                      </p:tavLst>
                                    </p:anim>
                                    <p:anim calcmode="lin" valueType="num">
                                      <p:cBhvr>
                                        <p:cTn id="40" dur="1000" fill="hold"/>
                                        <p:tgtEl>
                                          <p:spTgt spid="25"/>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1000"/>
                                        <p:tgtEl>
                                          <p:spTgt spid="26"/>
                                        </p:tgtEl>
                                      </p:cBhvr>
                                    </p:animEffect>
                                    <p:anim calcmode="lin" valueType="num">
                                      <p:cBhvr>
                                        <p:cTn id="44" dur="1000" fill="hold"/>
                                        <p:tgtEl>
                                          <p:spTgt spid="26"/>
                                        </p:tgtEl>
                                        <p:attrNameLst>
                                          <p:attrName>ppt_x</p:attrName>
                                        </p:attrNameLst>
                                      </p:cBhvr>
                                      <p:tavLst>
                                        <p:tav tm="0">
                                          <p:val>
                                            <p:strVal val="#ppt_x"/>
                                          </p:val>
                                        </p:tav>
                                        <p:tav tm="100000">
                                          <p:val>
                                            <p:strVal val="#ppt_x"/>
                                          </p:val>
                                        </p:tav>
                                      </p:tavLst>
                                    </p:anim>
                                    <p:anim calcmode="lin" valueType="num">
                                      <p:cBhvr>
                                        <p:cTn id="4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500"/>
                                        <p:tgtEl>
                                          <p:spTgt spid="2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9" grpId="0" animBg="1"/>
      <p:bldP spid="23" grpId="0"/>
      <p:bldP spid="20" grpId="0" animBg="1"/>
      <p:bldP spid="21" grpId="0" animBg="1"/>
      <p:bldP spid="22" grpId="0"/>
      <p:bldP spid="24" grpId="0" animBg="1"/>
      <p:bldP spid="25" grpId="0" animBg="1"/>
      <p:bldP spid="26" grpId="0"/>
      <p:bldP spid="27" grpId="0" animBg="1"/>
      <p:bldP spid="2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AF5B89C-BE04-2EBA-E3F1-A8FE724DDF53}"/>
              </a:ext>
            </a:extLst>
          </p:cNvPr>
          <p:cNvSpPr/>
          <p:nvPr/>
        </p:nvSpPr>
        <p:spPr>
          <a:xfrm>
            <a:off x="0" y="1"/>
            <a:ext cx="12192000" cy="6857999"/>
          </a:xfrm>
          <a:prstGeom prst="rect">
            <a:avLst/>
          </a:prstGeom>
          <a:solidFill>
            <a:srgbClr val="E9E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76FC10C4-1002-830A-10D6-954AD45E36DD}"/>
              </a:ext>
            </a:extLst>
          </p:cNvPr>
          <p:cNvSpPr/>
          <p:nvPr/>
        </p:nvSpPr>
        <p:spPr>
          <a:xfrm>
            <a:off x="483476" y="483476"/>
            <a:ext cx="11246069" cy="5969876"/>
          </a:xfrm>
          <a:prstGeom prst="roundRect">
            <a:avLst>
              <a:gd name="adj" fmla="val 8661"/>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048BC03-25CC-44CA-A070-ECD5111EEBC3}"/>
              </a:ext>
            </a:extLst>
          </p:cNvPr>
          <p:cNvSpPr txBox="1"/>
          <p:nvPr/>
        </p:nvSpPr>
        <p:spPr>
          <a:xfrm>
            <a:off x="3073376" y="794502"/>
            <a:ext cx="5924931" cy="553998"/>
          </a:xfrm>
          <a:prstGeom prst="rect">
            <a:avLst/>
          </a:prstGeom>
          <a:noFill/>
        </p:spPr>
        <p:txBody>
          <a:bodyPr wrap="square" rtlCol="0">
            <a:spAutoFit/>
          </a:bodyPr>
          <a:lstStyle/>
          <a:p>
            <a:r>
              <a:rPr kumimoji="1" lang="ja-JP" altLang="en-US" sz="3000" b="1" dirty="0">
                <a:solidFill>
                  <a:srgbClr val="002060"/>
                </a:solidFill>
                <a:latin typeface="UD デジタル 教科書体 NP-R" panose="02020400000000000000" pitchFamily="18" charset="-128"/>
                <a:ea typeface="UD デジタル 教科書体 NP-R" panose="02020400000000000000" pitchFamily="18" charset="-128"/>
              </a:rPr>
              <a:t>ご清聴ありがとうございました</a:t>
            </a:r>
            <a:r>
              <a:rPr kumimoji="1" lang="en-US" altLang="ja-JP" sz="3000" b="1" dirty="0">
                <a:solidFill>
                  <a:srgbClr val="002060"/>
                </a:solidFill>
                <a:latin typeface="UD デジタル 教科書体 NP-R" panose="02020400000000000000" pitchFamily="18" charset="-128"/>
                <a:ea typeface="UD デジタル 教科書体 NP-R" panose="02020400000000000000" pitchFamily="18" charset="-128"/>
              </a:rPr>
              <a:t>!!</a:t>
            </a:r>
            <a:endParaRPr kumimoji="1" lang="ja-JP" altLang="en-US" sz="3000" b="1" dirty="0">
              <a:solidFill>
                <a:srgbClr val="002060"/>
              </a:solidFill>
              <a:latin typeface="UD デジタル 教科書体 NP-R" panose="02020400000000000000" pitchFamily="18" charset="-128"/>
              <a:ea typeface="UD デジタル 教科書体 NP-R" panose="02020400000000000000" pitchFamily="18" charset="-128"/>
            </a:endParaRPr>
          </a:p>
        </p:txBody>
      </p:sp>
      <p:sp>
        <p:nvSpPr>
          <p:cNvPr id="4" name="正方形/長方形 3">
            <a:extLst>
              <a:ext uri="{FF2B5EF4-FFF2-40B4-BE49-F238E27FC236}">
                <a16:creationId xmlns:a16="http://schemas.microsoft.com/office/drawing/2014/main" id="{69F70AAC-EFB9-3CE0-1630-785058F5BF15}"/>
              </a:ext>
            </a:extLst>
          </p:cNvPr>
          <p:cNvSpPr/>
          <p:nvPr/>
        </p:nvSpPr>
        <p:spPr>
          <a:xfrm rot="21260327">
            <a:off x="989044" y="1808484"/>
            <a:ext cx="5169159" cy="3200400"/>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7A0C4D66-51E3-DD14-AC0E-B747483088AC}"/>
              </a:ext>
            </a:extLst>
          </p:cNvPr>
          <p:cNvSpPr/>
          <p:nvPr/>
        </p:nvSpPr>
        <p:spPr>
          <a:xfrm rot="588774">
            <a:off x="5944134" y="2620027"/>
            <a:ext cx="5169159" cy="3200400"/>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descr="ポーズをとっている少年たち&#10;&#10;自動的に生成された説明">
            <a:extLst>
              <a:ext uri="{FF2B5EF4-FFF2-40B4-BE49-F238E27FC236}">
                <a16:creationId xmlns:a16="http://schemas.microsoft.com/office/drawing/2014/main" id="{E0C3BD9B-0D45-6770-ABA3-6C931ED784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86729">
            <a:off x="6455419" y="2665256"/>
            <a:ext cx="4146590" cy="3109943"/>
          </a:xfrm>
          <a:prstGeom prst="rect">
            <a:avLst/>
          </a:prstGeom>
        </p:spPr>
      </p:pic>
      <p:pic>
        <p:nvPicPr>
          <p:cNvPr id="10" name="図 9" descr="ノートパソコンで作業をしている人たち&#10;&#10;自動的に生成された説明">
            <a:extLst>
              <a:ext uri="{FF2B5EF4-FFF2-40B4-BE49-F238E27FC236}">
                <a16:creationId xmlns:a16="http://schemas.microsoft.com/office/drawing/2014/main" id="{6624E9CB-EA10-4AE7-FAEB-FD69E6ED2A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259101">
            <a:off x="1499488" y="1856758"/>
            <a:ext cx="4138464" cy="3103849"/>
          </a:xfrm>
          <a:prstGeom prst="rect">
            <a:avLst/>
          </a:prstGeom>
        </p:spPr>
      </p:pic>
      <p:sp>
        <p:nvSpPr>
          <p:cNvPr id="11" name="テキスト ボックス 10">
            <a:extLst>
              <a:ext uri="{FF2B5EF4-FFF2-40B4-BE49-F238E27FC236}">
                <a16:creationId xmlns:a16="http://schemas.microsoft.com/office/drawing/2014/main" id="{F525A33B-60E2-F952-3F16-AFA03C384698}"/>
              </a:ext>
            </a:extLst>
          </p:cNvPr>
          <p:cNvSpPr txBox="1"/>
          <p:nvPr/>
        </p:nvSpPr>
        <p:spPr>
          <a:xfrm>
            <a:off x="8539477" y="1931061"/>
            <a:ext cx="3097763" cy="1107996"/>
          </a:xfrm>
          <a:prstGeom prst="rect">
            <a:avLst/>
          </a:prstGeom>
          <a:noFill/>
        </p:spPr>
        <p:txBody>
          <a:bodyPr wrap="square" rtlCol="0">
            <a:spAutoFit/>
          </a:bodyPr>
          <a:lstStyle/>
          <a:p>
            <a:r>
              <a:rPr kumimoji="1" lang="en-US" altLang="ja-JP" sz="4000" dirty="0" err="1">
                <a:solidFill>
                  <a:srgbClr val="009999"/>
                </a:solidFill>
                <a:latin typeface="MV Boli" panose="02000500030200090000" pitchFamily="2" charset="0"/>
                <a:cs typeface="MV Boli" panose="02000500030200090000" pitchFamily="2" charset="0"/>
              </a:rPr>
              <a:t>fami</a:t>
            </a:r>
            <a:r>
              <a:rPr kumimoji="1" lang="en-US" altLang="ja-JP" sz="1200" dirty="0">
                <a:solidFill>
                  <a:srgbClr val="009999"/>
                </a:solidFill>
                <a:latin typeface="MV Boli" panose="02000500030200090000" pitchFamily="2" charset="0"/>
                <a:cs typeface="MV Boli" panose="02000500030200090000" pitchFamily="2" charset="0"/>
              </a:rPr>
              <a:t> </a:t>
            </a:r>
            <a:r>
              <a:rPr kumimoji="1" lang="en-US" altLang="ja-JP" sz="6600" dirty="0">
                <a:solidFill>
                  <a:srgbClr val="009999"/>
                </a:solidFill>
                <a:latin typeface="MV Boli" panose="02000500030200090000" pitchFamily="2" charset="0"/>
                <a:cs typeface="MV Boli" panose="02000500030200090000" pitchFamily="2" charset="0"/>
              </a:rPr>
              <a:t>L</a:t>
            </a:r>
            <a:r>
              <a:rPr kumimoji="1" lang="en-US" altLang="ja-JP" sz="1200" dirty="0">
                <a:solidFill>
                  <a:srgbClr val="009999"/>
                </a:solidFill>
                <a:latin typeface="MV Boli" panose="02000500030200090000" pitchFamily="2" charset="0"/>
                <a:cs typeface="MV Boli" panose="02000500030200090000" pitchFamily="2" charset="0"/>
              </a:rPr>
              <a:t> </a:t>
            </a:r>
            <a:r>
              <a:rPr kumimoji="1" lang="en-US" altLang="ja-JP" sz="4000" dirty="0">
                <a:solidFill>
                  <a:srgbClr val="009999"/>
                </a:solidFill>
                <a:latin typeface="MV Boli" panose="02000500030200090000" pitchFamily="2" charset="0"/>
                <a:cs typeface="MV Boli" panose="02000500030200090000" pitchFamily="2" charset="0"/>
              </a:rPr>
              <a:t>ink!!</a:t>
            </a:r>
            <a:endParaRPr kumimoji="1" lang="ja-JP" altLang="en-US" sz="4000" dirty="0">
              <a:solidFill>
                <a:srgbClr val="009999"/>
              </a:solidFill>
              <a:latin typeface="MV Boli" panose="02000500030200090000" pitchFamily="2" charset="0"/>
              <a:cs typeface="MV Boli" panose="02000500030200090000" pitchFamily="2" charset="0"/>
            </a:endParaRPr>
          </a:p>
        </p:txBody>
      </p:sp>
      <p:sp>
        <p:nvSpPr>
          <p:cNvPr id="12" name="テキスト ボックス 11">
            <a:extLst>
              <a:ext uri="{FF2B5EF4-FFF2-40B4-BE49-F238E27FC236}">
                <a16:creationId xmlns:a16="http://schemas.microsoft.com/office/drawing/2014/main" id="{AD015A78-C7AA-3974-5385-2DACE35FF2A8}"/>
              </a:ext>
            </a:extLst>
          </p:cNvPr>
          <p:cNvSpPr txBox="1"/>
          <p:nvPr/>
        </p:nvSpPr>
        <p:spPr>
          <a:xfrm>
            <a:off x="1208015" y="5586352"/>
            <a:ext cx="5161418" cy="584775"/>
          </a:xfrm>
          <a:prstGeom prst="rect">
            <a:avLst/>
          </a:prstGeom>
          <a:noFill/>
        </p:spPr>
        <p:txBody>
          <a:bodyPr wrap="square" rtlCol="0">
            <a:spAutoFit/>
          </a:bodyPr>
          <a:lstStyle/>
          <a:p>
            <a:r>
              <a:rPr kumimoji="1" lang="en-US" altLang="ja-JP" sz="2800" dirty="0">
                <a:solidFill>
                  <a:srgbClr val="009999"/>
                </a:solidFill>
                <a:latin typeface="MV Boli" panose="02000500030200090000" pitchFamily="2" charset="0"/>
                <a:cs typeface="MV Boli" panose="02000500030200090000" pitchFamily="2" charset="0"/>
              </a:rPr>
              <a:t>From</a:t>
            </a:r>
            <a:r>
              <a:rPr kumimoji="1" lang="en-US" altLang="ja-JP" sz="3200" dirty="0">
                <a:solidFill>
                  <a:srgbClr val="009999"/>
                </a:solidFill>
                <a:latin typeface="MV Boli" panose="02000500030200090000" pitchFamily="2" charset="0"/>
                <a:cs typeface="MV Boli" panose="02000500030200090000" pitchFamily="2" charset="0"/>
              </a:rPr>
              <a:t> </a:t>
            </a:r>
            <a:r>
              <a:rPr kumimoji="1" lang="en-US" altLang="ja-JP" sz="3200" dirty="0" err="1">
                <a:solidFill>
                  <a:srgbClr val="009999"/>
                </a:solidFill>
                <a:latin typeface="MV Boli" panose="02000500030200090000" pitchFamily="2" charset="0"/>
                <a:cs typeface="MV Boli" panose="02000500030200090000" pitchFamily="2" charset="0"/>
              </a:rPr>
              <a:t>paraparaChahan</a:t>
            </a:r>
            <a:r>
              <a:rPr kumimoji="1" lang="ja-JP" altLang="en-US" sz="3200" dirty="0">
                <a:solidFill>
                  <a:srgbClr val="009999"/>
                </a:solidFill>
                <a:latin typeface="MV Boli" panose="02000500030200090000" pitchFamily="2" charset="0"/>
                <a:cs typeface="MV Boli" panose="02000500030200090000" pitchFamily="2" charset="0"/>
              </a:rPr>
              <a:t>🥄</a:t>
            </a:r>
          </a:p>
        </p:txBody>
      </p:sp>
    </p:spTree>
    <p:extLst>
      <p:ext uri="{BB962C8B-B14F-4D97-AF65-F5344CB8AC3E}">
        <p14:creationId xmlns:p14="http://schemas.microsoft.com/office/powerpoint/2010/main" val="116970625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AF5B89C-BE04-2EBA-E3F1-A8FE724DDF53}"/>
              </a:ext>
            </a:extLst>
          </p:cNvPr>
          <p:cNvSpPr/>
          <p:nvPr/>
        </p:nvSpPr>
        <p:spPr>
          <a:xfrm>
            <a:off x="0" y="1"/>
            <a:ext cx="12192000" cy="698089"/>
          </a:xfrm>
          <a:prstGeom prst="rect">
            <a:avLst/>
          </a:prstGeom>
          <a:solidFill>
            <a:srgbClr val="E9E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FCEA6FC0-CDAE-299B-3A48-024710F1D6ED}"/>
              </a:ext>
            </a:extLst>
          </p:cNvPr>
          <p:cNvSpPr txBox="1"/>
          <p:nvPr/>
        </p:nvSpPr>
        <p:spPr>
          <a:xfrm>
            <a:off x="98321" y="142793"/>
            <a:ext cx="2094271" cy="461665"/>
          </a:xfrm>
          <a:prstGeom prst="rect">
            <a:avLst/>
          </a:prstGeom>
          <a:noFill/>
        </p:spPr>
        <p:txBody>
          <a:bodyPr wrap="square" rtlCol="0">
            <a:spAutoFit/>
          </a:bodyPr>
          <a:lstStyle/>
          <a:p>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開発の背景</a:t>
            </a:r>
          </a:p>
        </p:txBody>
      </p:sp>
      <p:pic>
        <p:nvPicPr>
          <p:cNvPr id="10" name="図 9" descr="図形&#10;&#10;低い精度で自動的に生成された説明">
            <a:extLst>
              <a:ext uri="{FF2B5EF4-FFF2-40B4-BE49-F238E27FC236}">
                <a16:creationId xmlns:a16="http://schemas.microsoft.com/office/drawing/2014/main" id="{09875EEA-3110-9099-D3E7-031DEBE85335}"/>
              </a:ext>
            </a:extLst>
          </p:cNvPr>
          <p:cNvPicPr>
            <a:picLocks noChangeAspect="1"/>
          </p:cNvPicPr>
          <p:nvPr/>
        </p:nvPicPr>
        <p:blipFill rotWithShape="1">
          <a:blip r:embed="rId3">
            <a:extLst>
              <a:ext uri="{28A0092B-C50C-407E-A947-70E740481C1C}">
                <a14:useLocalDpi xmlns:a14="http://schemas.microsoft.com/office/drawing/2010/main" val="0"/>
              </a:ext>
            </a:extLst>
          </a:blip>
          <a:srcRect r="45899"/>
          <a:stretch/>
        </p:blipFill>
        <p:spPr>
          <a:xfrm>
            <a:off x="4542504" y="1083321"/>
            <a:ext cx="2821858" cy="5215853"/>
          </a:xfrm>
          <a:prstGeom prst="rect">
            <a:avLst/>
          </a:prstGeom>
        </p:spPr>
      </p:pic>
      <p:sp>
        <p:nvSpPr>
          <p:cNvPr id="4" name="思考の吹き出し: 雲形 3">
            <a:extLst>
              <a:ext uri="{FF2B5EF4-FFF2-40B4-BE49-F238E27FC236}">
                <a16:creationId xmlns:a16="http://schemas.microsoft.com/office/drawing/2014/main" id="{90572B58-C1B2-84A5-B27B-07365C6631AA}"/>
              </a:ext>
            </a:extLst>
          </p:cNvPr>
          <p:cNvSpPr/>
          <p:nvPr/>
        </p:nvSpPr>
        <p:spPr>
          <a:xfrm>
            <a:off x="624345" y="4338514"/>
            <a:ext cx="3426548" cy="2042622"/>
          </a:xfrm>
          <a:prstGeom prst="cloudCallout">
            <a:avLst>
              <a:gd name="adj1" fmla="val 80362"/>
              <a:gd name="adj2" fmla="val -44666"/>
            </a:avLst>
          </a:prstGeom>
          <a:noFill/>
          <a:ln w="38100">
            <a:solidFill>
              <a:srgbClr val="B5CCD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ja-JP"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5" name="思考の吹き出し: 雲形 4">
            <a:extLst>
              <a:ext uri="{FF2B5EF4-FFF2-40B4-BE49-F238E27FC236}">
                <a16:creationId xmlns:a16="http://schemas.microsoft.com/office/drawing/2014/main" id="{3E025D2E-E80E-C98D-7CAC-4D9C17C936BE}"/>
              </a:ext>
            </a:extLst>
          </p:cNvPr>
          <p:cNvSpPr/>
          <p:nvPr/>
        </p:nvSpPr>
        <p:spPr>
          <a:xfrm>
            <a:off x="481782" y="1083321"/>
            <a:ext cx="3279056" cy="1960661"/>
          </a:xfrm>
          <a:prstGeom prst="cloudCallout">
            <a:avLst>
              <a:gd name="adj1" fmla="val 86318"/>
              <a:gd name="adj2" fmla="val 28048"/>
            </a:avLst>
          </a:prstGeom>
          <a:noFill/>
          <a:ln w="38100">
            <a:solidFill>
              <a:srgbClr val="B5CCD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ja-JP"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6" name="思考の吹き出し: 雲形 5">
            <a:extLst>
              <a:ext uri="{FF2B5EF4-FFF2-40B4-BE49-F238E27FC236}">
                <a16:creationId xmlns:a16="http://schemas.microsoft.com/office/drawing/2014/main" id="{5993F6CD-8AB7-94F4-D93D-595E1CF1D35A}"/>
              </a:ext>
            </a:extLst>
          </p:cNvPr>
          <p:cNvSpPr/>
          <p:nvPr/>
        </p:nvSpPr>
        <p:spPr>
          <a:xfrm>
            <a:off x="1777181" y="3205316"/>
            <a:ext cx="2273711" cy="966385"/>
          </a:xfrm>
          <a:prstGeom prst="cloudCallout">
            <a:avLst>
              <a:gd name="adj1" fmla="val 73006"/>
              <a:gd name="adj2" fmla="val -21689"/>
            </a:avLst>
          </a:prstGeom>
          <a:solidFill>
            <a:srgbClr val="B5CCDD"/>
          </a:solidFill>
          <a:ln w="38100">
            <a:solidFill>
              <a:srgbClr val="B5CCD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ja-JP"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7" name="四角形: 角を丸くする 6">
            <a:extLst>
              <a:ext uri="{FF2B5EF4-FFF2-40B4-BE49-F238E27FC236}">
                <a16:creationId xmlns:a16="http://schemas.microsoft.com/office/drawing/2014/main" id="{C9B37198-7965-BA3A-A5F3-DB29F2CA18BD}"/>
              </a:ext>
            </a:extLst>
          </p:cNvPr>
          <p:cNvSpPr/>
          <p:nvPr/>
        </p:nvSpPr>
        <p:spPr>
          <a:xfrm>
            <a:off x="7551175" y="1160206"/>
            <a:ext cx="4016480" cy="1720646"/>
          </a:xfrm>
          <a:prstGeom prst="roundRect">
            <a:avLst/>
          </a:prstGeom>
          <a:solidFill>
            <a:srgbClr val="FF7C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直角三角形 7">
            <a:extLst>
              <a:ext uri="{FF2B5EF4-FFF2-40B4-BE49-F238E27FC236}">
                <a16:creationId xmlns:a16="http://schemas.microsoft.com/office/drawing/2014/main" id="{83D88CEF-4B85-0120-5CDA-C665193BDE1A}"/>
              </a:ext>
            </a:extLst>
          </p:cNvPr>
          <p:cNvSpPr/>
          <p:nvPr/>
        </p:nvSpPr>
        <p:spPr>
          <a:xfrm rot="9062332">
            <a:off x="10538564" y="2518253"/>
            <a:ext cx="687068" cy="1070867"/>
          </a:xfrm>
          <a:prstGeom prst="rtTriangle">
            <a:avLst/>
          </a:prstGeom>
          <a:solidFill>
            <a:srgbClr val="FF7C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BF871289-1FDD-20D7-00B9-5FB41A3FDC93}"/>
              </a:ext>
            </a:extLst>
          </p:cNvPr>
          <p:cNvSpPr txBox="1"/>
          <p:nvPr/>
        </p:nvSpPr>
        <p:spPr>
          <a:xfrm>
            <a:off x="647576" y="1697363"/>
            <a:ext cx="2968297" cy="646331"/>
          </a:xfrm>
          <a:prstGeom prst="rect">
            <a:avLst/>
          </a:prstGeom>
          <a:noFill/>
        </p:spPr>
        <p:txBody>
          <a:bodyPr wrap="square" rtlCol="0">
            <a:spAutoFit/>
          </a:bodyPr>
          <a:lstStyle/>
          <a:p>
            <a:pPr algn="ctr"/>
            <a:r>
              <a:rPr lang="ja-JP" altLang="en-US"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協力したいけど</a:t>
            </a:r>
            <a:endParaRPr lang="en-US" altLang="ja-JP"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a:p>
            <a:pPr algn="ctr"/>
            <a:r>
              <a:rPr lang="ja-JP" altLang="en-US"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やり方が分からないんだよ</a:t>
            </a:r>
            <a:endParaRPr lang="en-US" altLang="ja-JP"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11" name="テキスト ボックス 10">
            <a:extLst>
              <a:ext uri="{FF2B5EF4-FFF2-40B4-BE49-F238E27FC236}">
                <a16:creationId xmlns:a16="http://schemas.microsoft.com/office/drawing/2014/main" id="{F518C718-2AE2-4CAA-1EFB-F9AC1298268A}"/>
              </a:ext>
            </a:extLst>
          </p:cNvPr>
          <p:cNvSpPr txBox="1"/>
          <p:nvPr/>
        </p:nvSpPr>
        <p:spPr>
          <a:xfrm>
            <a:off x="1842199" y="3521970"/>
            <a:ext cx="2271551" cy="338554"/>
          </a:xfrm>
          <a:prstGeom prst="rect">
            <a:avLst/>
          </a:prstGeom>
          <a:noFill/>
        </p:spPr>
        <p:txBody>
          <a:bodyPr wrap="square" rtlCol="0">
            <a:spAutoFit/>
          </a:bodyPr>
          <a:lstStyle/>
          <a:p>
            <a:pPr algn="ctr"/>
            <a:r>
              <a:rPr lang="ja-JP" altLang="en-US" sz="16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覚えてないよ</a:t>
            </a:r>
            <a:r>
              <a:rPr lang="en-US" altLang="ja-JP" sz="16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p>
        </p:txBody>
      </p:sp>
      <p:sp>
        <p:nvSpPr>
          <p:cNvPr id="13" name="テキスト ボックス 12">
            <a:extLst>
              <a:ext uri="{FF2B5EF4-FFF2-40B4-BE49-F238E27FC236}">
                <a16:creationId xmlns:a16="http://schemas.microsoft.com/office/drawing/2014/main" id="{C8BFB915-C3EF-4FBE-DE69-F4D9F4DCF249}"/>
              </a:ext>
            </a:extLst>
          </p:cNvPr>
          <p:cNvSpPr txBox="1"/>
          <p:nvPr/>
        </p:nvSpPr>
        <p:spPr>
          <a:xfrm>
            <a:off x="909482" y="5066793"/>
            <a:ext cx="3050220" cy="707886"/>
          </a:xfrm>
          <a:prstGeom prst="rect">
            <a:avLst/>
          </a:prstGeom>
          <a:noFill/>
        </p:spPr>
        <p:txBody>
          <a:bodyPr wrap="square" rtlCol="0">
            <a:spAutoFit/>
          </a:bodyPr>
          <a:lstStyle/>
          <a:p>
            <a:pPr algn="ctr"/>
            <a:r>
              <a:rPr lang="ja-JP" altLang="en-US"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文句言われるくらいなら、やらない方がましだ</a:t>
            </a:r>
            <a:endParaRPr lang="en-US" altLang="ja-JP" sz="20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15" name="テキスト ボックス 14">
            <a:extLst>
              <a:ext uri="{FF2B5EF4-FFF2-40B4-BE49-F238E27FC236}">
                <a16:creationId xmlns:a16="http://schemas.microsoft.com/office/drawing/2014/main" id="{15E6E94A-77F9-402C-7F8D-B1D0052BF8A0}"/>
              </a:ext>
            </a:extLst>
          </p:cNvPr>
          <p:cNvSpPr txBox="1"/>
          <p:nvPr/>
        </p:nvSpPr>
        <p:spPr>
          <a:xfrm>
            <a:off x="7855973" y="1403202"/>
            <a:ext cx="3304805" cy="1323439"/>
          </a:xfrm>
          <a:prstGeom prst="rect">
            <a:avLst/>
          </a:prstGeom>
          <a:noFill/>
        </p:spPr>
        <p:txBody>
          <a:bodyPr wrap="square" rtlCol="0">
            <a:spAutoFit/>
          </a:bodyPr>
          <a:lstStyle/>
          <a:p>
            <a:pPr algn="ctr"/>
            <a:r>
              <a:rPr lang="ja-JP" altLang="en-US" sz="2000" dirty="0">
                <a:ln>
                  <a:solidFill>
                    <a:schemeClr val="bg1"/>
                  </a:solidFill>
                </a:ln>
                <a:solidFill>
                  <a:schemeClr val="bg1"/>
                </a:solidFill>
                <a:latin typeface="UD デジタル 教科書体 NP-R" panose="02020400000000000000" pitchFamily="18" charset="-128"/>
                <a:ea typeface="UD デジタル 教科書体 NP-R" panose="02020400000000000000" pitchFamily="18" charset="-128"/>
              </a:rPr>
              <a:t>前にも教えたし</a:t>
            </a:r>
            <a:r>
              <a:rPr lang="en-US" altLang="ja-JP" sz="2000" dirty="0">
                <a:ln>
                  <a:solidFill>
                    <a:schemeClr val="bg1"/>
                  </a:solidFill>
                </a:ln>
                <a:solidFill>
                  <a:schemeClr val="bg1"/>
                </a:solidFill>
                <a:latin typeface="UD デジタル 教科書体 NP-R" panose="02020400000000000000" pitchFamily="18" charset="-128"/>
                <a:ea typeface="UD デジタル 教科書体 NP-R" panose="02020400000000000000" pitchFamily="18" charset="-128"/>
              </a:rPr>
              <a:t>LINE</a:t>
            </a:r>
            <a:r>
              <a:rPr lang="ja-JP" altLang="en-US" sz="2000" dirty="0">
                <a:ln>
                  <a:solidFill>
                    <a:schemeClr val="bg1"/>
                  </a:solidFill>
                </a:ln>
                <a:solidFill>
                  <a:schemeClr val="bg1"/>
                </a:solidFill>
                <a:latin typeface="UD デジタル 教科書体 NP-R" panose="02020400000000000000" pitchFamily="18" charset="-128"/>
                <a:ea typeface="UD デジタル 教科書体 NP-R" panose="02020400000000000000" pitchFamily="18" charset="-128"/>
              </a:rPr>
              <a:t>でも伝えたよね</a:t>
            </a:r>
            <a:endParaRPr lang="en-US" altLang="ja-JP" sz="2000" dirty="0">
              <a:ln>
                <a:solidFill>
                  <a:schemeClr val="bg1"/>
                </a:solidFill>
              </a:ln>
              <a:solidFill>
                <a:schemeClr val="bg1"/>
              </a:solidFill>
              <a:latin typeface="UD デジタル 教科書体 NP-R" panose="02020400000000000000" pitchFamily="18" charset="-128"/>
              <a:ea typeface="UD デジタル 教科書体 NP-R" panose="02020400000000000000" pitchFamily="18" charset="-128"/>
            </a:endParaRPr>
          </a:p>
          <a:p>
            <a:pPr algn="ctr"/>
            <a:r>
              <a:rPr lang="ja-JP" altLang="en-US" sz="2000" dirty="0">
                <a:ln>
                  <a:solidFill>
                    <a:schemeClr val="bg1"/>
                  </a:solidFill>
                </a:ln>
                <a:solidFill>
                  <a:schemeClr val="bg1"/>
                </a:solidFill>
                <a:latin typeface="UD デジタル 教科書体 NP-R" panose="02020400000000000000" pitchFamily="18" charset="-128"/>
                <a:ea typeface="UD デジタル 教科書体 NP-R" panose="02020400000000000000" pitchFamily="18" charset="-128"/>
              </a:rPr>
              <a:t>どうしてその通りにやってくれないの？</a:t>
            </a:r>
            <a:endParaRPr lang="en-US" altLang="ja-JP" sz="2000" dirty="0">
              <a:ln>
                <a:solidFill>
                  <a:schemeClr val="bg1"/>
                </a:solidFill>
              </a:ln>
              <a:solidFill>
                <a:schemeClr val="bg1"/>
              </a:solidFill>
              <a:latin typeface="UD デジタル 教科書体 NP-R" panose="02020400000000000000" pitchFamily="18" charset="-128"/>
              <a:ea typeface="UD デジタル 教科書体 NP-R" panose="02020400000000000000" pitchFamily="18" charset="-128"/>
            </a:endParaRPr>
          </a:p>
        </p:txBody>
      </p:sp>
      <p:sp>
        <p:nvSpPr>
          <p:cNvPr id="16" name="四角形: 角を丸くする 15">
            <a:extLst>
              <a:ext uri="{FF2B5EF4-FFF2-40B4-BE49-F238E27FC236}">
                <a16:creationId xmlns:a16="http://schemas.microsoft.com/office/drawing/2014/main" id="{5FAA10BB-238B-4CE5-BE7D-8946220CC897}"/>
              </a:ext>
            </a:extLst>
          </p:cNvPr>
          <p:cNvSpPr/>
          <p:nvPr/>
        </p:nvSpPr>
        <p:spPr>
          <a:xfrm>
            <a:off x="7364362" y="3544796"/>
            <a:ext cx="4374300" cy="1720646"/>
          </a:xfrm>
          <a:prstGeom prst="roundRect">
            <a:avLst/>
          </a:prstGeom>
          <a:solidFill>
            <a:srgbClr val="FF7C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直角三角形 16">
            <a:extLst>
              <a:ext uri="{FF2B5EF4-FFF2-40B4-BE49-F238E27FC236}">
                <a16:creationId xmlns:a16="http://schemas.microsoft.com/office/drawing/2014/main" id="{11056B92-D3E2-6092-C05C-D0F26E26DC70}"/>
              </a:ext>
            </a:extLst>
          </p:cNvPr>
          <p:cNvSpPr/>
          <p:nvPr/>
        </p:nvSpPr>
        <p:spPr>
          <a:xfrm rot="9062332">
            <a:off x="10656378" y="4902545"/>
            <a:ext cx="687068" cy="1070867"/>
          </a:xfrm>
          <a:prstGeom prst="rtTriangle">
            <a:avLst/>
          </a:prstGeom>
          <a:solidFill>
            <a:srgbClr val="FF7C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EF4E50FC-EB8F-9BCF-5890-F71A24B06EC7}"/>
              </a:ext>
            </a:extLst>
          </p:cNvPr>
          <p:cNvSpPr txBox="1"/>
          <p:nvPr/>
        </p:nvSpPr>
        <p:spPr>
          <a:xfrm>
            <a:off x="7452325" y="3872649"/>
            <a:ext cx="4192407" cy="1077218"/>
          </a:xfrm>
          <a:prstGeom prst="rect">
            <a:avLst/>
          </a:prstGeom>
          <a:noFill/>
        </p:spPr>
        <p:txBody>
          <a:bodyPr wrap="square" rtlCol="0">
            <a:spAutoFit/>
          </a:bodyPr>
          <a:lstStyle/>
          <a:p>
            <a:pPr algn="ctr"/>
            <a:r>
              <a:rPr lang="ja-JP" altLang="en-US" sz="2000" dirty="0">
                <a:ln>
                  <a:solidFill>
                    <a:schemeClr val="bg1"/>
                  </a:solidFill>
                </a:ln>
                <a:solidFill>
                  <a:schemeClr val="bg1"/>
                </a:solidFill>
                <a:latin typeface="UD デジタル 教科書体 NP-R" panose="02020400000000000000" pitchFamily="18" charset="-128"/>
                <a:ea typeface="UD デジタル 教科書体 NP-R" panose="02020400000000000000" pitchFamily="18" charset="-128"/>
              </a:rPr>
              <a:t>共働きなのに</a:t>
            </a:r>
            <a:endParaRPr lang="en-US" altLang="ja-JP" sz="2000" dirty="0">
              <a:ln>
                <a:solidFill>
                  <a:schemeClr val="bg1"/>
                </a:solidFill>
              </a:ln>
              <a:solidFill>
                <a:schemeClr val="bg1"/>
              </a:solidFill>
              <a:latin typeface="UD デジタル 教科書体 NP-R" panose="02020400000000000000" pitchFamily="18" charset="-128"/>
              <a:ea typeface="UD デジタル 教科書体 NP-R" panose="02020400000000000000" pitchFamily="18" charset="-128"/>
            </a:endParaRPr>
          </a:p>
          <a:p>
            <a:pPr algn="ctr"/>
            <a:r>
              <a:rPr lang="ja-JP" altLang="en-US" sz="2400" dirty="0">
                <a:ln>
                  <a:solidFill>
                    <a:schemeClr val="bg1"/>
                  </a:solidFill>
                </a:ln>
                <a:solidFill>
                  <a:schemeClr val="bg1"/>
                </a:solidFill>
                <a:latin typeface="UD デジタル 教科書体 NP-R" panose="02020400000000000000" pitchFamily="18" charset="-128"/>
                <a:ea typeface="UD デジタル 教科書体 NP-R" panose="02020400000000000000" pitchFamily="18" charset="-128"/>
              </a:rPr>
              <a:t>何もやってくれないじゃない</a:t>
            </a:r>
            <a:endParaRPr lang="en-US" altLang="ja-JP" sz="2400" dirty="0">
              <a:ln>
                <a:solidFill>
                  <a:schemeClr val="bg1"/>
                </a:solidFill>
              </a:ln>
              <a:solidFill>
                <a:schemeClr val="bg1"/>
              </a:solidFill>
              <a:latin typeface="UD デジタル 教科書体 NP-R" panose="02020400000000000000" pitchFamily="18" charset="-128"/>
              <a:ea typeface="UD デジタル 教科書体 NP-R" panose="02020400000000000000" pitchFamily="18" charset="-128"/>
            </a:endParaRPr>
          </a:p>
          <a:p>
            <a:pPr algn="ctr"/>
            <a:r>
              <a:rPr lang="ja-JP" altLang="en-US" sz="2000" dirty="0">
                <a:ln>
                  <a:solidFill>
                    <a:schemeClr val="bg1"/>
                  </a:solidFill>
                </a:ln>
                <a:solidFill>
                  <a:schemeClr val="bg1"/>
                </a:solidFill>
                <a:latin typeface="UD デジタル 教科書体 NP-R" panose="02020400000000000000" pitchFamily="18" charset="-128"/>
                <a:ea typeface="UD デジタル 教科書体 NP-R" panose="02020400000000000000" pitchFamily="18" charset="-128"/>
              </a:rPr>
              <a:t>もっと協力してよ</a:t>
            </a:r>
            <a:endParaRPr lang="en-US" altLang="ja-JP" sz="2000" dirty="0">
              <a:ln>
                <a:solidFill>
                  <a:schemeClr val="bg1"/>
                </a:solidFill>
              </a:ln>
              <a:solidFill>
                <a:schemeClr val="bg1"/>
              </a:solidFill>
              <a:latin typeface="UD デジタル 教科書体 NP-R" panose="02020400000000000000" pitchFamily="18" charset="-128"/>
              <a:ea typeface="UD デジタル 教科書体 NP-R" panose="02020400000000000000" pitchFamily="18" charset="-128"/>
            </a:endParaRPr>
          </a:p>
        </p:txBody>
      </p:sp>
      <p:sp>
        <p:nvSpPr>
          <p:cNvPr id="19" name="テキスト ボックス 18">
            <a:extLst>
              <a:ext uri="{FF2B5EF4-FFF2-40B4-BE49-F238E27FC236}">
                <a16:creationId xmlns:a16="http://schemas.microsoft.com/office/drawing/2014/main" id="{CDEBC72A-7491-3B91-6B58-D176C6650217}"/>
              </a:ext>
            </a:extLst>
          </p:cNvPr>
          <p:cNvSpPr txBox="1"/>
          <p:nvPr/>
        </p:nvSpPr>
        <p:spPr>
          <a:xfrm>
            <a:off x="7085022" y="5960095"/>
            <a:ext cx="4474731" cy="523220"/>
          </a:xfrm>
          <a:prstGeom prst="rect">
            <a:avLst/>
          </a:prstGeom>
          <a:noFill/>
        </p:spPr>
        <p:txBody>
          <a:bodyPr wrap="square">
            <a:spAutoFit/>
          </a:bodyPr>
          <a:lstStyle/>
          <a:p>
            <a:r>
              <a:rPr lang="ja-JP" altLang="en-US" sz="2800" dirty="0">
                <a:ln>
                  <a:solidFill>
                    <a:srgbClr val="001746"/>
                  </a:solidFill>
                </a:ln>
                <a:solidFill>
                  <a:srgbClr val="001746"/>
                </a:solidFill>
                <a:latin typeface="UD デジタル 教科書体 NK-R" panose="02020400000000000000" pitchFamily="18" charset="-128"/>
                <a:ea typeface="UD デジタル 教科書体 NK-R" panose="02020400000000000000" pitchFamily="18" charset="-128"/>
              </a:rPr>
              <a:t>こんな話、よく聞きませんか？</a:t>
            </a:r>
          </a:p>
        </p:txBody>
      </p:sp>
    </p:spTree>
    <p:extLst>
      <p:ext uri="{BB962C8B-B14F-4D97-AF65-F5344CB8AC3E}">
        <p14:creationId xmlns:p14="http://schemas.microsoft.com/office/powerpoint/2010/main" val="3236296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par>
                          <p:cTn id="42" fill="hold">
                            <p:stCondLst>
                              <p:cond delay="1000"/>
                            </p:stCondLst>
                            <p:childTnLst>
                              <p:par>
                                <p:cTn id="43" presetID="10" presetClass="entr" presetSubtype="0" fill="hold" grpId="0"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par>
                          <p:cTn id="46" fill="hold">
                            <p:stCondLst>
                              <p:cond delay="1500"/>
                            </p:stCondLst>
                            <p:childTnLst>
                              <p:par>
                                <p:cTn id="47" presetID="10" presetClass="entr" presetSubtype="0" fill="hold" grpId="0" nodeType="after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500"/>
                                        <p:tgtEl>
                                          <p:spTgt spid="4"/>
                                        </p:tgtEl>
                                      </p:cBhvr>
                                    </p:animEffect>
                                  </p:childTnLst>
                                </p:cTn>
                              </p:par>
                            </p:childTnLst>
                          </p:cTn>
                        </p:par>
                        <p:par>
                          <p:cTn id="50" fill="hold">
                            <p:stCondLst>
                              <p:cond delay="2000"/>
                            </p:stCondLst>
                            <p:childTnLst>
                              <p:par>
                                <p:cTn id="51" presetID="10" presetClass="entr" presetSubtype="0" fill="hold" grpId="0" nodeType="after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p:bldP spid="11" grpId="0"/>
      <p:bldP spid="13" grpId="0"/>
      <p:bldP spid="15" grpId="0"/>
      <p:bldP spid="16" grpId="0" animBg="1"/>
      <p:bldP spid="17" grpId="0" animBg="1"/>
      <p:bldP spid="18"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楕円 7">
            <a:extLst>
              <a:ext uri="{FF2B5EF4-FFF2-40B4-BE49-F238E27FC236}">
                <a16:creationId xmlns:a16="http://schemas.microsoft.com/office/drawing/2014/main" id="{4FAF359E-0806-89DE-09E9-41DDE67BB2DF}"/>
              </a:ext>
            </a:extLst>
          </p:cNvPr>
          <p:cNvSpPr/>
          <p:nvPr/>
        </p:nvSpPr>
        <p:spPr>
          <a:xfrm>
            <a:off x="744823" y="5185838"/>
            <a:ext cx="5351177" cy="1355332"/>
          </a:xfrm>
          <a:prstGeom prst="ellipse">
            <a:avLst/>
          </a:prstGeom>
          <a:solidFill>
            <a:srgbClr val="EAF2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a:extLst>
              <a:ext uri="{FF2B5EF4-FFF2-40B4-BE49-F238E27FC236}">
                <a16:creationId xmlns:a16="http://schemas.microsoft.com/office/drawing/2014/main" id="{9AF5B89C-BE04-2EBA-E3F1-A8FE724DDF53}"/>
              </a:ext>
            </a:extLst>
          </p:cNvPr>
          <p:cNvSpPr/>
          <p:nvPr/>
        </p:nvSpPr>
        <p:spPr>
          <a:xfrm>
            <a:off x="0" y="1"/>
            <a:ext cx="12192000" cy="698089"/>
          </a:xfrm>
          <a:prstGeom prst="rect">
            <a:avLst/>
          </a:prstGeom>
          <a:solidFill>
            <a:srgbClr val="E9E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FCEA6FC0-CDAE-299B-3A48-024710F1D6ED}"/>
              </a:ext>
            </a:extLst>
          </p:cNvPr>
          <p:cNvSpPr txBox="1"/>
          <p:nvPr/>
        </p:nvSpPr>
        <p:spPr>
          <a:xfrm>
            <a:off x="98321" y="142793"/>
            <a:ext cx="2094271" cy="461665"/>
          </a:xfrm>
          <a:prstGeom prst="rect">
            <a:avLst/>
          </a:prstGeom>
          <a:noFill/>
        </p:spPr>
        <p:txBody>
          <a:bodyPr wrap="square" rtlCol="0">
            <a:spAutoFit/>
          </a:bodyPr>
          <a:lstStyle/>
          <a:p>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開発の背景</a:t>
            </a:r>
          </a:p>
        </p:txBody>
      </p:sp>
      <p:pic>
        <p:nvPicPr>
          <p:cNvPr id="16" name="図 15" descr="テキスト, 本 が含まれている画像&#10;&#10;自動的に生成された説明">
            <a:extLst>
              <a:ext uri="{FF2B5EF4-FFF2-40B4-BE49-F238E27FC236}">
                <a16:creationId xmlns:a16="http://schemas.microsoft.com/office/drawing/2014/main" id="{B758383E-1675-87CB-2F91-2D01816275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017" y="929372"/>
            <a:ext cx="6182929" cy="3465647"/>
          </a:xfrm>
          <a:prstGeom prst="rect">
            <a:avLst/>
          </a:prstGeom>
        </p:spPr>
      </p:pic>
      <p:sp>
        <p:nvSpPr>
          <p:cNvPr id="17" name="正方形/長方形 16">
            <a:extLst>
              <a:ext uri="{FF2B5EF4-FFF2-40B4-BE49-F238E27FC236}">
                <a16:creationId xmlns:a16="http://schemas.microsoft.com/office/drawing/2014/main" id="{E46F9990-1BBB-FA45-E4FF-72872F4A13E9}"/>
              </a:ext>
            </a:extLst>
          </p:cNvPr>
          <p:cNvSpPr/>
          <p:nvPr/>
        </p:nvSpPr>
        <p:spPr>
          <a:xfrm>
            <a:off x="2271251" y="929372"/>
            <a:ext cx="599768" cy="1430370"/>
          </a:xfrm>
          <a:prstGeom prst="rect">
            <a:avLst/>
          </a:prstGeom>
          <a:noFill/>
          <a:ln w="76200">
            <a:solidFill>
              <a:srgbClr val="FF00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0EA53F18-03DA-D1B0-F288-6BD5BB2D9F38}"/>
              </a:ext>
            </a:extLst>
          </p:cNvPr>
          <p:cNvSpPr/>
          <p:nvPr/>
        </p:nvSpPr>
        <p:spPr>
          <a:xfrm>
            <a:off x="845572" y="929372"/>
            <a:ext cx="816080" cy="1430370"/>
          </a:xfrm>
          <a:prstGeom prst="rect">
            <a:avLst/>
          </a:prstGeom>
          <a:noFill/>
          <a:ln w="76200">
            <a:solidFill>
              <a:srgbClr val="FF00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descr="ダイアグラム&#10;&#10;自動的に生成された説明">
            <a:extLst>
              <a:ext uri="{FF2B5EF4-FFF2-40B4-BE49-F238E27FC236}">
                <a16:creationId xmlns:a16="http://schemas.microsoft.com/office/drawing/2014/main" id="{51DDA2B1-2406-A20B-D7F7-5838C76329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8501" y="2849345"/>
            <a:ext cx="4750337" cy="3424226"/>
          </a:xfrm>
          <a:prstGeom prst="rect">
            <a:avLst/>
          </a:prstGeom>
        </p:spPr>
      </p:pic>
      <p:sp>
        <p:nvSpPr>
          <p:cNvPr id="21" name="正方形/長方形 20">
            <a:extLst>
              <a:ext uri="{FF2B5EF4-FFF2-40B4-BE49-F238E27FC236}">
                <a16:creationId xmlns:a16="http://schemas.microsoft.com/office/drawing/2014/main" id="{298AC4E9-2F2A-D5DA-953E-E56E46429528}"/>
              </a:ext>
            </a:extLst>
          </p:cNvPr>
          <p:cNvSpPr/>
          <p:nvPr/>
        </p:nvSpPr>
        <p:spPr>
          <a:xfrm>
            <a:off x="11084308" y="2969566"/>
            <a:ext cx="565354" cy="2212034"/>
          </a:xfrm>
          <a:prstGeom prst="rect">
            <a:avLst/>
          </a:prstGeom>
          <a:noFill/>
          <a:ln w="76200">
            <a:solidFill>
              <a:srgbClr val="FF00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57AE85B6-62C3-AD30-8B8B-E8357BD8D01C}"/>
              </a:ext>
            </a:extLst>
          </p:cNvPr>
          <p:cNvSpPr/>
          <p:nvPr/>
        </p:nvSpPr>
        <p:spPr>
          <a:xfrm>
            <a:off x="7166153" y="3301181"/>
            <a:ext cx="565354" cy="2212034"/>
          </a:xfrm>
          <a:prstGeom prst="rect">
            <a:avLst/>
          </a:prstGeom>
          <a:noFill/>
          <a:ln w="76200">
            <a:solidFill>
              <a:srgbClr val="FF00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AB93FF1E-FFA0-C809-281E-C9AF0E0413AF}"/>
              </a:ext>
            </a:extLst>
          </p:cNvPr>
          <p:cNvSpPr txBox="1"/>
          <p:nvPr/>
        </p:nvSpPr>
        <p:spPr>
          <a:xfrm>
            <a:off x="6569946" y="6372327"/>
            <a:ext cx="5555227" cy="307777"/>
          </a:xfrm>
          <a:prstGeom prst="rect">
            <a:avLst/>
          </a:prstGeom>
          <a:noFill/>
        </p:spPr>
        <p:txBody>
          <a:bodyPr wrap="square" rtlCol="0">
            <a:spAutoFit/>
          </a:bodyPr>
          <a:lstStyle/>
          <a:p>
            <a:r>
              <a:rPr lang="en-US" altLang="ja-JP" sz="1400" b="1" dirty="0" err="1">
                <a:solidFill>
                  <a:srgbClr val="001746"/>
                </a:solidFill>
                <a:highlight>
                  <a:srgbClr val="FFFFFF"/>
                </a:highlight>
                <a:latin typeface="UD デジタル 教科書体 NP-R" panose="02020400000000000000" pitchFamily="18" charset="-128"/>
                <a:ea typeface="UD デジタル 教科書体 NP-R" panose="02020400000000000000" pitchFamily="18" charset="-128"/>
              </a:rPr>
              <a:t>h</a:t>
            </a:r>
            <a:r>
              <a:rPr lang="en-US" altLang="ja-JP" sz="1400" b="1" i="0" dirty="0" err="1">
                <a:solidFill>
                  <a:srgbClr val="001746"/>
                </a:solidFill>
                <a:effectLst/>
                <a:highlight>
                  <a:srgbClr val="FFFFFF"/>
                </a:highlight>
                <a:latin typeface="UD デジタル 教科書体 NP-R" panose="02020400000000000000" pitchFamily="18" charset="-128"/>
                <a:ea typeface="UD デジタル 教科書体 NP-R" panose="02020400000000000000" pitchFamily="18" charset="-128"/>
              </a:rPr>
              <a:t>apimama</a:t>
            </a:r>
            <a:r>
              <a:rPr lang="en-US" altLang="ja-JP" sz="1400" b="1" i="0" dirty="0">
                <a:solidFill>
                  <a:srgbClr val="001746"/>
                </a:solidFill>
                <a:effectLst/>
                <a:highlight>
                  <a:srgbClr val="FFFFFF"/>
                </a:highlight>
                <a:latin typeface="UD デジタル 教科書体 NP-R" panose="02020400000000000000" pitchFamily="18" charset="-128"/>
                <a:ea typeface="UD デジタル 教科書体 NP-R" panose="02020400000000000000" pitchFamily="18" charset="-128"/>
              </a:rPr>
              <a:t>『</a:t>
            </a:r>
            <a:r>
              <a:rPr lang="ja-JP" altLang="en-US" sz="1400" b="1" i="0" dirty="0">
                <a:solidFill>
                  <a:srgbClr val="001746"/>
                </a:solidFill>
                <a:effectLst/>
                <a:highlight>
                  <a:srgbClr val="FFFFFF"/>
                </a:highlight>
                <a:latin typeface="UD デジタル 教科書体 NP-R" panose="02020400000000000000" pitchFamily="18" charset="-128"/>
                <a:ea typeface="UD デジタル 教科書体 NP-R" panose="02020400000000000000" pitchFamily="18" charset="-128"/>
              </a:rPr>
              <a:t>令和のゆるっと育児！</a:t>
            </a:r>
            <a:r>
              <a:rPr lang="en-US" altLang="ja-JP" sz="1400" b="1" i="0" dirty="0">
                <a:solidFill>
                  <a:srgbClr val="001746"/>
                </a:solidFill>
                <a:effectLst/>
                <a:highlight>
                  <a:srgbClr val="FFFFFF"/>
                </a:highlight>
                <a:latin typeface="UD デジタル 教科書体 NP-R" panose="02020400000000000000" pitchFamily="18" charset="-128"/>
                <a:ea typeface="UD デジタル 教科書体 NP-R" panose="02020400000000000000" pitchFamily="18" charset="-128"/>
              </a:rPr>
              <a:t>-</a:t>
            </a:r>
            <a:r>
              <a:rPr lang="ja-JP" altLang="en-US" sz="1400" b="1" i="0" dirty="0">
                <a:solidFill>
                  <a:srgbClr val="001746"/>
                </a:solidFill>
                <a:effectLst/>
                <a:highlight>
                  <a:srgbClr val="FFFFFF"/>
                </a:highlight>
                <a:latin typeface="UD デジタル 教科書体 NP-R" panose="02020400000000000000" pitchFamily="18" charset="-128"/>
                <a:ea typeface="UD デジタル 教科書体 NP-R" panose="02020400000000000000" pitchFamily="18" charset="-128"/>
              </a:rPr>
              <a:t>共働き夫婦の日常</a:t>
            </a:r>
            <a:r>
              <a:rPr lang="en-US" altLang="ja-JP" sz="1400" b="1" i="0" dirty="0">
                <a:solidFill>
                  <a:srgbClr val="001746"/>
                </a:solidFill>
                <a:effectLst/>
                <a:highlight>
                  <a:srgbClr val="FFFFFF"/>
                </a:highlight>
                <a:latin typeface="UD デジタル 教科書体 NP-R" panose="02020400000000000000" pitchFamily="18" charset="-128"/>
                <a:ea typeface="UD デジタル 教科書体 NP-R" panose="02020400000000000000" pitchFamily="18" charset="-128"/>
              </a:rPr>
              <a:t>-』</a:t>
            </a:r>
            <a:r>
              <a:rPr lang="ja-JP" altLang="en-US" sz="1400" b="1" i="0" dirty="0">
                <a:solidFill>
                  <a:srgbClr val="001746"/>
                </a:solidFill>
                <a:effectLst/>
                <a:highlight>
                  <a:srgbClr val="FFFFFF"/>
                </a:highlight>
                <a:latin typeface="UD デジタル 教科書体 NP-R" panose="02020400000000000000" pitchFamily="18" charset="-128"/>
                <a:ea typeface="UD デジタル 教科書体 NP-R" panose="02020400000000000000" pitchFamily="18" charset="-128"/>
              </a:rPr>
              <a:t>より引用</a:t>
            </a:r>
            <a:endParaRPr kumimoji="1" lang="ja-JP" altLang="en-US" sz="1400" dirty="0">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24" name="テキスト ボックス 23">
            <a:extLst>
              <a:ext uri="{FF2B5EF4-FFF2-40B4-BE49-F238E27FC236}">
                <a16:creationId xmlns:a16="http://schemas.microsoft.com/office/drawing/2014/main" id="{F3EEC24F-884E-9558-2E5E-DC1E5CA80832}"/>
              </a:ext>
            </a:extLst>
          </p:cNvPr>
          <p:cNvSpPr txBox="1"/>
          <p:nvPr/>
        </p:nvSpPr>
        <p:spPr>
          <a:xfrm>
            <a:off x="387017" y="4395019"/>
            <a:ext cx="6271662" cy="523220"/>
          </a:xfrm>
          <a:prstGeom prst="rect">
            <a:avLst/>
          </a:prstGeom>
          <a:noFill/>
        </p:spPr>
        <p:txBody>
          <a:bodyPr wrap="square" rtlCol="0">
            <a:spAutoFit/>
          </a:bodyPr>
          <a:lstStyle/>
          <a:p>
            <a:r>
              <a:rPr kumimoji="1" lang="en-US" altLang="ja-JP" sz="1400" dirty="0">
                <a:solidFill>
                  <a:srgbClr val="001746"/>
                </a:solidFill>
                <a:latin typeface="UD デジタル 教科書体 NP-R" panose="02020400000000000000" pitchFamily="18" charset="-128"/>
                <a:ea typeface="UD デジタル 教科書体 NP-R" panose="02020400000000000000" pitchFamily="18" charset="-128"/>
              </a:rPr>
              <a:t>https://www.walkerplus.com/article/1124547/image11515593.html#mainimage</a:t>
            </a:r>
            <a:r>
              <a:rPr kumimoji="1" lang="en-US" altLang="ja-JP" sz="1400" b="1" dirty="0">
                <a:solidFill>
                  <a:srgbClr val="001746"/>
                </a:solidFill>
                <a:highlight>
                  <a:srgbClr val="FFFFFF"/>
                </a:highlight>
                <a:latin typeface="UD デジタル 教科書体 NP-R" panose="02020400000000000000" pitchFamily="18" charset="-128"/>
                <a:ea typeface="UD デジタル 教科書体 NP-R" panose="02020400000000000000" pitchFamily="18" charset="-128"/>
              </a:rPr>
              <a:t> @fuki </a:t>
            </a:r>
            <a:r>
              <a:rPr kumimoji="1" lang="ja-JP" altLang="en-US" sz="1400" b="1" dirty="0">
                <a:solidFill>
                  <a:srgbClr val="001746"/>
                </a:solidFill>
                <a:highlight>
                  <a:srgbClr val="FFFFFF"/>
                </a:highlight>
                <a:latin typeface="UD デジタル 教科書体 NP-R" panose="02020400000000000000" pitchFamily="18" charset="-128"/>
                <a:ea typeface="UD デジタル 教科書体 NP-R" panose="02020400000000000000" pitchFamily="18" charset="-128"/>
              </a:rPr>
              <a:t>より引用</a:t>
            </a:r>
            <a:endParaRPr kumimoji="1" lang="ja-JP" altLang="en-US" sz="1400" dirty="0">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10" name="直角三角形 9">
            <a:extLst>
              <a:ext uri="{FF2B5EF4-FFF2-40B4-BE49-F238E27FC236}">
                <a16:creationId xmlns:a16="http://schemas.microsoft.com/office/drawing/2014/main" id="{09DE9C9F-873E-54C3-614E-D522E1EE47D3}"/>
              </a:ext>
            </a:extLst>
          </p:cNvPr>
          <p:cNvSpPr/>
          <p:nvPr/>
        </p:nvSpPr>
        <p:spPr>
          <a:xfrm rot="3755460">
            <a:off x="2775287" y="4805743"/>
            <a:ext cx="687068" cy="1070867"/>
          </a:xfrm>
          <a:prstGeom prst="rtTriangle">
            <a:avLst/>
          </a:prstGeom>
          <a:solidFill>
            <a:srgbClr val="EAF2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6CE1883-9AAC-8AA4-BF55-BC1A3DDD7B84}"/>
              </a:ext>
            </a:extLst>
          </p:cNvPr>
          <p:cNvSpPr txBox="1"/>
          <p:nvPr/>
        </p:nvSpPr>
        <p:spPr>
          <a:xfrm>
            <a:off x="1256256" y="5509561"/>
            <a:ext cx="4444450" cy="707886"/>
          </a:xfrm>
          <a:prstGeom prst="rect">
            <a:avLst/>
          </a:prstGeom>
          <a:noFill/>
        </p:spPr>
        <p:txBody>
          <a:bodyPr wrap="square" rtlCol="0">
            <a:spAutoFit/>
          </a:bodyPr>
          <a:lstStyle/>
          <a:p>
            <a:pPr algn="ctr"/>
            <a:r>
              <a:rPr kumimoji="1" lang="ja-JP" altLang="en-US" sz="2000" dirty="0">
                <a:ln>
                  <a:solidFill>
                    <a:srgbClr val="001746"/>
                  </a:solidFill>
                </a:ln>
                <a:solidFill>
                  <a:srgbClr val="001746"/>
                </a:solidFill>
                <a:latin typeface="UD デジタル 教科書体 NK-R" panose="02020400000000000000" pitchFamily="18" charset="-128"/>
                <a:ea typeface="UD デジタル 教科書体 NK-R" panose="02020400000000000000" pitchFamily="18" charset="-128"/>
              </a:rPr>
              <a:t>家事の仕上がりに対して</a:t>
            </a:r>
            <a:endParaRPr kumimoji="1" lang="en-US" altLang="ja-JP" sz="2000" dirty="0">
              <a:ln>
                <a:solidFill>
                  <a:srgbClr val="001746"/>
                </a:solidFill>
              </a:ln>
              <a:solidFill>
                <a:srgbClr val="001746"/>
              </a:solidFill>
              <a:latin typeface="UD デジタル 教科書体 NK-R" panose="02020400000000000000" pitchFamily="18" charset="-128"/>
              <a:ea typeface="UD デジタル 教科書体 NK-R" panose="02020400000000000000" pitchFamily="18" charset="-128"/>
            </a:endParaRPr>
          </a:p>
          <a:p>
            <a:pPr algn="ctr"/>
            <a:r>
              <a:rPr kumimoji="1" lang="ja-JP" altLang="en-US" sz="2000" dirty="0">
                <a:ln>
                  <a:solidFill>
                    <a:srgbClr val="001746"/>
                  </a:solidFill>
                </a:ln>
                <a:solidFill>
                  <a:srgbClr val="001746"/>
                </a:solidFill>
                <a:latin typeface="UD デジタル 教科書体 NK-R" panose="02020400000000000000" pitchFamily="18" charset="-128"/>
                <a:ea typeface="UD デジタル 教科書体 NK-R" panose="02020400000000000000" pitchFamily="18" charset="-128"/>
              </a:rPr>
              <a:t>求める質に差があり、不満を持ってしまう</a:t>
            </a:r>
          </a:p>
        </p:txBody>
      </p:sp>
      <p:sp>
        <p:nvSpPr>
          <p:cNvPr id="13" name="直角三角形 12">
            <a:extLst>
              <a:ext uri="{FF2B5EF4-FFF2-40B4-BE49-F238E27FC236}">
                <a16:creationId xmlns:a16="http://schemas.microsoft.com/office/drawing/2014/main" id="{3C51AFDB-202C-D1EB-91ED-2025985D171F}"/>
              </a:ext>
            </a:extLst>
          </p:cNvPr>
          <p:cNvSpPr/>
          <p:nvPr/>
        </p:nvSpPr>
        <p:spPr>
          <a:xfrm rot="14791748">
            <a:off x="8949258" y="1693906"/>
            <a:ext cx="687068" cy="1070867"/>
          </a:xfrm>
          <a:prstGeom prst="rtTriangle">
            <a:avLst/>
          </a:prstGeom>
          <a:solidFill>
            <a:srgbClr val="EAF2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0CCD7356-F8FE-19E1-3EA0-55EB525C68D8}"/>
              </a:ext>
            </a:extLst>
          </p:cNvPr>
          <p:cNvSpPr/>
          <p:nvPr/>
        </p:nvSpPr>
        <p:spPr>
          <a:xfrm>
            <a:off x="7371184" y="1149330"/>
            <a:ext cx="4108444" cy="1210412"/>
          </a:xfrm>
          <a:prstGeom prst="ellipse">
            <a:avLst/>
          </a:prstGeom>
          <a:solidFill>
            <a:srgbClr val="EAF2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89A6BEDB-89F9-1C83-0135-B442441AC666}"/>
              </a:ext>
            </a:extLst>
          </p:cNvPr>
          <p:cNvSpPr txBox="1"/>
          <p:nvPr/>
        </p:nvSpPr>
        <p:spPr>
          <a:xfrm>
            <a:off x="7748225" y="1442995"/>
            <a:ext cx="3354361" cy="707886"/>
          </a:xfrm>
          <a:prstGeom prst="rect">
            <a:avLst/>
          </a:prstGeom>
          <a:noFill/>
        </p:spPr>
        <p:txBody>
          <a:bodyPr wrap="square" rtlCol="0">
            <a:spAutoFit/>
          </a:bodyPr>
          <a:lstStyle/>
          <a:p>
            <a:pPr algn="ctr"/>
            <a:r>
              <a:rPr kumimoji="1" lang="ja-JP" altLang="en-US" sz="2000" dirty="0">
                <a:ln>
                  <a:solidFill>
                    <a:srgbClr val="001746"/>
                  </a:solidFill>
                </a:ln>
                <a:solidFill>
                  <a:srgbClr val="001746"/>
                </a:solidFill>
                <a:latin typeface="UD デジタル 教科書体 NK-R" panose="02020400000000000000" pitchFamily="18" charset="-128"/>
                <a:ea typeface="UD デジタル 教科書体 NK-R" panose="02020400000000000000" pitchFamily="18" charset="-128"/>
              </a:rPr>
              <a:t>家事をしたいと思っているけど</a:t>
            </a:r>
            <a:endParaRPr kumimoji="1" lang="en-US" altLang="ja-JP" sz="2000" dirty="0">
              <a:ln>
                <a:solidFill>
                  <a:srgbClr val="001746"/>
                </a:solidFill>
              </a:ln>
              <a:solidFill>
                <a:srgbClr val="001746"/>
              </a:solidFill>
              <a:latin typeface="UD デジタル 教科書体 NK-R" panose="02020400000000000000" pitchFamily="18" charset="-128"/>
              <a:ea typeface="UD デジタル 教科書体 NK-R" panose="02020400000000000000" pitchFamily="18" charset="-128"/>
            </a:endParaRPr>
          </a:p>
          <a:p>
            <a:pPr algn="ctr"/>
            <a:r>
              <a:rPr kumimoji="1" lang="ja-JP" altLang="en-US" sz="2000" dirty="0">
                <a:ln>
                  <a:solidFill>
                    <a:srgbClr val="001746"/>
                  </a:solidFill>
                </a:ln>
                <a:solidFill>
                  <a:srgbClr val="001746"/>
                </a:solidFill>
                <a:latin typeface="UD デジタル 教科書体 NK-R" panose="02020400000000000000" pitchFamily="18" charset="-128"/>
                <a:ea typeface="UD デジタル 教科書体 NK-R" panose="02020400000000000000" pitchFamily="18" charset="-128"/>
              </a:rPr>
              <a:t>やり方が分からない</a:t>
            </a:r>
            <a:endParaRPr kumimoji="1" lang="en-US" altLang="ja-JP" sz="2000" dirty="0">
              <a:ln>
                <a:solidFill>
                  <a:srgbClr val="001746"/>
                </a:solidFill>
              </a:ln>
              <a:solidFill>
                <a:srgbClr val="001746"/>
              </a:solidFill>
              <a:latin typeface="UD デジタル 教科書体 NK-R" panose="02020400000000000000" pitchFamily="18" charset="-128"/>
              <a:ea typeface="UD デジタル 教科書体 NK-R" panose="02020400000000000000" pitchFamily="18" charset="-128"/>
            </a:endParaRPr>
          </a:p>
        </p:txBody>
      </p:sp>
    </p:spTree>
    <p:extLst>
      <p:ext uri="{BB962C8B-B14F-4D97-AF65-F5344CB8AC3E}">
        <p14:creationId xmlns:p14="http://schemas.microsoft.com/office/powerpoint/2010/main" val="1890209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1000"/>
                                        <p:tgtEl>
                                          <p:spTgt spid="20"/>
                                        </p:tgtEl>
                                      </p:cBhvr>
                                    </p:animEffect>
                                    <p:anim calcmode="lin" valueType="num">
                                      <p:cBhvr>
                                        <p:cTn id="19" dur="1000" fill="hold"/>
                                        <p:tgtEl>
                                          <p:spTgt spid="20"/>
                                        </p:tgtEl>
                                        <p:attrNameLst>
                                          <p:attrName>ppt_x</p:attrName>
                                        </p:attrNameLst>
                                      </p:cBhvr>
                                      <p:tavLst>
                                        <p:tav tm="0">
                                          <p:val>
                                            <p:strVal val="#ppt_x"/>
                                          </p:val>
                                        </p:tav>
                                        <p:tav tm="100000">
                                          <p:val>
                                            <p:strVal val="#ppt_x"/>
                                          </p:val>
                                        </p:tav>
                                      </p:tavLst>
                                    </p:anim>
                                    <p:anim calcmode="lin" valueType="num">
                                      <p:cBhvr>
                                        <p:cTn id="20" dur="1000" fill="hold"/>
                                        <p:tgtEl>
                                          <p:spTgt spid="20"/>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1000"/>
                                        <p:tgtEl>
                                          <p:spTgt spid="23"/>
                                        </p:tgtEl>
                                      </p:cBhvr>
                                    </p:animEffect>
                                    <p:anim calcmode="lin" valueType="num">
                                      <p:cBhvr>
                                        <p:cTn id="24" dur="1000" fill="hold"/>
                                        <p:tgtEl>
                                          <p:spTgt spid="23"/>
                                        </p:tgtEl>
                                        <p:attrNameLst>
                                          <p:attrName>ppt_x</p:attrName>
                                        </p:attrNameLst>
                                      </p:cBhvr>
                                      <p:tavLst>
                                        <p:tav tm="0">
                                          <p:val>
                                            <p:strVal val="#ppt_x"/>
                                          </p:val>
                                        </p:tav>
                                        <p:tav tm="100000">
                                          <p:val>
                                            <p:strVal val="#ppt_x"/>
                                          </p:val>
                                        </p:tav>
                                      </p:tavLst>
                                    </p:anim>
                                    <p:anim calcmode="lin" valueType="num">
                                      <p:cBhvr>
                                        <p:cTn id="2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animBg="1"/>
      <p:bldP spid="18" grpId="0" animBg="1"/>
      <p:bldP spid="21" grpId="0" animBg="1"/>
      <p:bldP spid="22" grpId="0" animBg="1"/>
      <p:bldP spid="23" grpId="0"/>
      <p:bldP spid="24" grpId="0"/>
      <p:bldP spid="10" grpId="0" animBg="1"/>
      <p:bldP spid="9" grpId="0"/>
      <p:bldP spid="13" grpId="0" animBg="1"/>
      <p:bldP spid="12" grpId="0" animBg="1"/>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AF5B89C-BE04-2EBA-E3F1-A8FE724DDF53}"/>
              </a:ext>
            </a:extLst>
          </p:cNvPr>
          <p:cNvSpPr/>
          <p:nvPr/>
        </p:nvSpPr>
        <p:spPr>
          <a:xfrm>
            <a:off x="0" y="1"/>
            <a:ext cx="12192000" cy="698089"/>
          </a:xfrm>
          <a:prstGeom prst="rect">
            <a:avLst/>
          </a:prstGeom>
          <a:solidFill>
            <a:srgbClr val="E9E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FCEA6FC0-CDAE-299B-3A48-024710F1D6ED}"/>
              </a:ext>
            </a:extLst>
          </p:cNvPr>
          <p:cNvSpPr txBox="1"/>
          <p:nvPr/>
        </p:nvSpPr>
        <p:spPr>
          <a:xfrm>
            <a:off x="98321" y="142793"/>
            <a:ext cx="2094271" cy="461665"/>
          </a:xfrm>
          <a:prstGeom prst="rect">
            <a:avLst/>
          </a:prstGeom>
          <a:noFill/>
        </p:spPr>
        <p:txBody>
          <a:bodyPr wrap="square" rtlCol="0">
            <a:spAutoFit/>
          </a:bodyPr>
          <a:lstStyle/>
          <a:p>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開発背景</a:t>
            </a:r>
          </a:p>
        </p:txBody>
      </p:sp>
      <p:sp>
        <p:nvSpPr>
          <p:cNvPr id="27" name="四角形: 角を丸くする 26">
            <a:extLst>
              <a:ext uri="{FF2B5EF4-FFF2-40B4-BE49-F238E27FC236}">
                <a16:creationId xmlns:a16="http://schemas.microsoft.com/office/drawing/2014/main" id="{D5F0F105-2307-7927-AFF0-E0DDCAE1AC6D}"/>
              </a:ext>
            </a:extLst>
          </p:cNvPr>
          <p:cNvSpPr/>
          <p:nvPr/>
        </p:nvSpPr>
        <p:spPr>
          <a:xfrm>
            <a:off x="347706" y="1111045"/>
            <a:ext cx="5580589" cy="5368413"/>
          </a:xfrm>
          <a:prstGeom prst="roundRect">
            <a:avLst>
              <a:gd name="adj" fmla="val 10009"/>
            </a:avLst>
          </a:prstGeom>
          <a:noFill/>
          <a:ln w="38100">
            <a:solidFill>
              <a:srgbClr val="0017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テキスト ボックス 28">
            <a:extLst>
              <a:ext uri="{FF2B5EF4-FFF2-40B4-BE49-F238E27FC236}">
                <a16:creationId xmlns:a16="http://schemas.microsoft.com/office/drawing/2014/main" id="{70FC3979-6556-1CE0-CF83-FEE4DABDE8C4}"/>
              </a:ext>
            </a:extLst>
          </p:cNvPr>
          <p:cNvSpPr txBox="1"/>
          <p:nvPr/>
        </p:nvSpPr>
        <p:spPr>
          <a:xfrm>
            <a:off x="671282" y="2418736"/>
            <a:ext cx="4933433" cy="1200329"/>
          </a:xfrm>
          <a:prstGeom prst="rect">
            <a:avLst/>
          </a:prstGeom>
          <a:noFill/>
        </p:spPr>
        <p:txBody>
          <a:bodyPr wrap="square" rtlCol="0">
            <a:spAutoFit/>
          </a:bodyPr>
          <a:lstStyle/>
          <a:p>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・共働きの家庭</a:t>
            </a:r>
            <a:endParaRPr kumimoji="1" lang="en-US" altLang="ja-JP"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a:p>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・共同生活をしていて家事を</a:t>
            </a:r>
            <a:endParaRPr kumimoji="1" lang="en-US" altLang="ja-JP"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a:p>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　分担している人</a:t>
            </a:r>
          </a:p>
        </p:txBody>
      </p:sp>
      <p:sp>
        <p:nvSpPr>
          <p:cNvPr id="4" name="四角形: 角を丸くする 3">
            <a:extLst>
              <a:ext uri="{FF2B5EF4-FFF2-40B4-BE49-F238E27FC236}">
                <a16:creationId xmlns:a16="http://schemas.microsoft.com/office/drawing/2014/main" id="{BF440C9B-5BF2-5A6D-06EF-5B7B24DD34BD}"/>
              </a:ext>
            </a:extLst>
          </p:cNvPr>
          <p:cNvSpPr/>
          <p:nvPr/>
        </p:nvSpPr>
        <p:spPr>
          <a:xfrm>
            <a:off x="6258232" y="1111045"/>
            <a:ext cx="5580589" cy="5368413"/>
          </a:xfrm>
          <a:prstGeom prst="roundRect">
            <a:avLst>
              <a:gd name="adj" fmla="val 10009"/>
            </a:avLst>
          </a:prstGeom>
          <a:noFill/>
          <a:ln w="38100">
            <a:solidFill>
              <a:srgbClr val="0017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5354F5C6-6618-AB10-8CA2-9DAD431D9CFF}"/>
              </a:ext>
            </a:extLst>
          </p:cNvPr>
          <p:cNvSpPr/>
          <p:nvPr/>
        </p:nvSpPr>
        <p:spPr>
          <a:xfrm>
            <a:off x="347706" y="1111045"/>
            <a:ext cx="5580589" cy="894736"/>
          </a:xfrm>
          <a:prstGeom prst="roundRect">
            <a:avLst>
              <a:gd name="adj" fmla="val 50000"/>
            </a:avLst>
          </a:prstGeom>
          <a:solidFill>
            <a:srgbClr val="001746"/>
          </a:solidFill>
          <a:ln w="38100">
            <a:solidFill>
              <a:srgbClr val="0017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6">
            <a:extLst>
              <a:ext uri="{FF2B5EF4-FFF2-40B4-BE49-F238E27FC236}">
                <a16:creationId xmlns:a16="http://schemas.microsoft.com/office/drawing/2014/main" id="{F4953EE4-1E3B-E507-36E3-F94298489237}"/>
              </a:ext>
            </a:extLst>
          </p:cNvPr>
          <p:cNvSpPr/>
          <p:nvPr/>
        </p:nvSpPr>
        <p:spPr>
          <a:xfrm>
            <a:off x="347706" y="1737418"/>
            <a:ext cx="5580589" cy="369332"/>
          </a:xfrm>
          <a:prstGeom prst="rect">
            <a:avLst/>
          </a:prstGeom>
          <a:solidFill>
            <a:srgbClr val="001746"/>
          </a:solidFill>
          <a:ln>
            <a:solidFill>
              <a:srgbClr val="0017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7BDCAAB5-2924-FC6C-0971-A2F00D89060D}"/>
              </a:ext>
            </a:extLst>
          </p:cNvPr>
          <p:cNvSpPr/>
          <p:nvPr/>
        </p:nvSpPr>
        <p:spPr>
          <a:xfrm>
            <a:off x="6258232" y="1111045"/>
            <a:ext cx="5580589" cy="894736"/>
          </a:xfrm>
          <a:prstGeom prst="roundRect">
            <a:avLst>
              <a:gd name="adj" fmla="val 50000"/>
            </a:avLst>
          </a:prstGeom>
          <a:solidFill>
            <a:srgbClr val="001746"/>
          </a:solidFill>
          <a:ln w="38100">
            <a:solidFill>
              <a:srgbClr val="0017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正方形/長方形 8">
            <a:extLst>
              <a:ext uri="{FF2B5EF4-FFF2-40B4-BE49-F238E27FC236}">
                <a16:creationId xmlns:a16="http://schemas.microsoft.com/office/drawing/2014/main" id="{C915DC37-97AF-FC8F-E6BD-8C59774E1BF6}"/>
              </a:ext>
            </a:extLst>
          </p:cNvPr>
          <p:cNvSpPr/>
          <p:nvPr/>
        </p:nvSpPr>
        <p:spPr>
          <a:xfrm>
            <a:off x="6258232" y="1737418"/>
            <a:ext cx="5580589" cy="369332"/>
          </a:xfrm>
          <a:prstGeom prst="rect">
            <a:avLst/>
          </a:prstGeom>
          <a:solidFill>
            <a:srgbClr val="001746"/>
          </a:solidFill>
          <a:ln>
            <a:solidFill>
              <a:srgbClr val="0017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E3A39BA2-91F5-5358-F6C8-EB7B1CFE66C1}"/>
              </a:ext>
            </a:extLst>
          </p:cNvPr>
          <p:cNvSpPr txBox="1"/>
          <p:nvPr/>
        </p:nvSpPr>
        <p:spPr>
          <a:xfrm>
            <a:off x="2024412" y="1337309"/>
            <a:ext cx="2227175" cy="584775"/>
          </a:xfrm>
          <a:prstGeom prst="rect">
            <a:avLst/>
          </a:prstGeom>
          <a:noFill/>
        </p:spPr>
        <p:txBody>
          <a:bodyPr wrap="square" rtlCol="0">
            <a:spAutoFit/>
          </a:bodyPr>
          <a:lstStyle/>
          <a:p>
            <a:r>
              <a:rPr kumimoji="1" lang="ja-JP" altLang="en-US" sz="3200" dirty="0">
                <a:ln>
                  <a:solidFill>
                    <a:schemeClr val="bg1"/>
                  </a:solidFill>
                </a:ln>
                <a:solidFill>
                  <a:schemeClr val="bg1"/>
                </a:solidFill>
                <a:latin typeface="UD デジタル 教科書体 NP-R" panose="02020400000000000000" pitchFamily="18" charset="-128"/>
                <a:ea typeface="UD デジタル 教科書体 NP-R" panose="02020400000000000000" pitchFamily="18" charset="-128"/>
              </a:rPr>
              <a:t>ターゲット</a:t>
            </a:r>
          </a:p>
        </p:txBody>
      </p:sp>
      <p:sp>
        <p:nvSpPr>
          <p:cNvPr id="10" name="テキスト ボックス 9">
            <a:extLst>
              <a:ext uri="{FF2B5EF4-FFF2-40B4-BE49-F238E27FC236}">
                <a16:creationId xmlns:a16="http://schemas.microsoft.com/office/drawing/2014/main" id="{F8DBE20B-82D0-0DE4-9CD2-F09C3D19B907}"/>
              </a:ext>
            </a:extLst>
          </p:cNvPr>
          <p:cNvSpPr txBox="1"/>
          <p:nvPr/>
        </p:nvSpPr>
        <p:spPr>
          <a:xfrm>
            <a:off x="8114460" y="1356974"/>
            <a:ext cx="1868131" cy="584775"/>
          </a:xfrm>
          <a:prstGeom prst="rect">
            <a:avLst/>
          </a:prstGeom>
          <a:noFill/>
        </p:spPr>
        <p:txBody>
          <a:bodyPr wrap="square" rtlCol="0">
            <a:spAutoFit/>
          </a:bodyPr>
          <a:lstStyle/>
          <a:p>
            <a:r>
              <a:rPr kumimoji="1" lang="ja-JP" altLang="en-US" sz="3200" dirty="0">
                <a:ln>
                  <a:solidFill>
                    <a:schemeClr val="bg1"/>
                  </a:solidFill>
                </a:ln>
                <a:solidFill>
                  <a:schemeClr val="bg1"/>
                </a:solidFill>
                <a:latin typeface="UD デジタル 教科書体 NP-R" panose="02020400000000000000" pitchFamily="18" charset="-128"/>
                <a:ea typeface="UD デジタル 教科書体 NP-R" panose="02020400000000000000" pitchFamily="18" charset="-128"/>
              </a:rPr>
              <a:t>開発目的</a:t>
            </a:r>
          </a:p>
        </p:txBody>
      </p:sp>
      <p:sp>
        <p:nvSpPr>
          <p:cNvPr id="11" name="テキスト ボックス 10">
            <a:extLst>
              <a:ext uri="{FF2B5EF4-FFF2-40B4-BE49-F238E27FC236}">
                <a16:creationId xmlns:a16="http://schemas.microsoft.com/office/drawing/2014/main" id="{9E4E0DF4-0B7E-CD57-46D0-D85704C2D177}"/>
              </a:ext>
            </a:extLst>
          </p:cNvPr>
          <p:cNvSpPr txBox="1"/>
          <p:nvPr/>
        </p:nvSpPr>
        <p:spPr>
          <a:xfrm>
            <a:off x="7026882" y="2386225"/>
            <a:ext cx="4043286" cy="830997"/>
          </a:xfrm>
          <a:prstGeom prst="rect">
            <a:avLst/>
          </a:prstGeom>
          <a:noFill/>
        </p:spPr>
        <p:txBody>
          <a:bodyPr wrap="square" rtlCol="0">
            <a:spAutoFit/>
          </a:bodyPr>
          <a:lstStyle/>
          <a:p>
            <a:pPr algn="ctr"/>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共同生活をする人々の中で</a:t>
            </a:r>
            <a:endParaRPr kumimoji="1" lang="en-US" altLang="ja-JP"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a:p>
            <a:pPr algn="ctr"/>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共通認識を図る</a:t>
            </a:r>
          </a:p>
        </p:txBody>
      </p:sp>
      <p:pic>
        <p:nvPicPr>
          <p:cNvPr id="13" name="図 12" descr="図形&#10;&#10;低い精度で自動的に生成された説明">
            <a:extLst>
              <a:ext uri="{FF2B5EF4-FFF2-40B4-BE49-F238E27FC236}">
                <a16:creationId xmlns:a16="http://schemas.microsoft.com/office/drawing/2014/main" id="{A7FA1D1A-B06A-C5ED-3EC9-3F61E92FB0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0937" y="4208205"/>
            <a:ext cx="1809563" cy="1809563"/>
          </a:xfrm>
          <a:prstGeom prst="rect">
            <a:avLst/>
          </a:prstGeom>
        </p:spPr>
      </p:pic>
      <p:pic>
        <p:nvPicPr>
          <p:cNvPr id="17" name="図 16" descr="図形&#10;&#10;低い精度で自動的に生成された説明">
            <a:extLst>
              <a:ext uri="{FF2B5EF4-FFF2-40B4-BE49-F238E27FC236}">
                <a16:creationId xmlns:a16="http://schemas.microsoft.com/office/drawing/2014/main" id="{E74DDB08-7D85-0C87-FB5B-F0806162D7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3607" y="3073423"/>
            <a:ext cx="3549835" cy="3549835"/>
          </a:xfrm>
          <a:prstGeom prst="rect">
            <a:avLst/>
          </a:prstGeom>
        </p:spPr>
      </p:pic>
      <p:pic>
        <p:nvPicPr>
          <p:cNvPr id="19" name="図 18" descr="図形&#10;&#10;低い精度で自動的に生成された説明">
            <a:extLst>
              <a:ext uri="{FF2B5EF4-FFF2-40B4-BE49-F238E27FC236}">
                <a16:creationId xmlns:a16="http://schemas.microsoft.com/office/drawing/2014/main" id="{652CB608-565F-EBA7-DD88-0AB267330A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1480" y="4091904"/>
            <a:ext cx="1925864" cy="1925864"/>
          </a:xfrm>
          <a:prstGeom prst="rect">
            <a:avLst/>
          </a:prstGeom>
        </p:spPr>
      </p:pic>
    </p:spTree>
    <p:extLst>
      <p:ext uri="{BB962C8B-B14F-4D97-AF65-F5344CB8AC3E}">
        <p14:creationId xmlns:p14="http://schemas.microsoft.com/office/powerpoint/2010/main" val="153258121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9"/>
                                        </p:tgtEl>
                                      </p:cBhvr>
                                    </p:animEffect>
                                    <p:animScale>
                                      <p:cBhvr>
                                        <p:cTn id="7" dur="250" autoRev="1" fill="hold"/>
                                        <p:tgtEl>
                                          <p:spTgt spid="19"/>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13"/>
                                        </p:tgtEl>
                                      </p:cBhvr>
                                    </p:animEffect>
                                    <p:animScale>
                                      <p:cBhvr>
                                        <p:cTn id="10" dur="250" autoRev="1" fill="hold"/>
                                        <p:tgtEl>
                                          <p:spTgt spid="13"/>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26" presetClass="emph" presetSubtype="0" fill="hold" nodeType="clickEffect">
                                  <p:stCondLst>
                                    <p:cond delay="0"/>
                                  </p:stCondLst>
                                  <p:childTnLst>
                                    <p:animEffect transition="out" filter="fade">
                                      <p:cBhvr>
                                        <p:cTn id="14" dur="500" tmFilter="0, 0; .2, .5; .8, .5; 1, 0"/>
                                        <p:tgtEl>
                                          <p:spTgt spid="17"/>
                                        </p:tgtEl>
                                      </p:cBhvr>
                                    </p:animEffect>
                                    <p:animScale>
                                      <p:cBhvr>
                                        <p:cTn id="15" dur="250" autoRev="1" fill="hold"/>
                                        <p:tgtEl>
                                          <p:spTgt spid="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AF5B89C-BE04-2EBA-E3F1-A8FE724DDF53}"/>
              </a:ext>
            </a:extLst>
          </p:cNvPr>
          <p:cNvSpPr/>
          <p:nvPr/>
        </p:nvSpPr>
        <p:spPr>
          <a:xfrm>
            <a:off x="0" y="1"/>
            <a:ext cx="12192000" cy="6857999"/>
          </a:xfrm>
          <a:prstGeom prst="rect">
            <a:avLst/>
          </a:prstGeom>
          <a:solidFill>
            <a:srgbClr val="E9E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76FC10C4-1002-830A-10D6-954AD45E36DD}"/>
              </a:ext>
            </a:extLst>
          </p:cNvPr>
          <p:cNvSpPr/>
          <p:nvPr/>
        </p:nvSpPr>
        <p:spPr>
          <a:xfrm>
            <a:off x="483476" y="483476"/>
            <a:ext cx="11246069" cy="5927834"/>
          </a:xfrm>
          <a:prstGeom prst="roundRect">
            <a:avLst>
              <a:gd name="adj" fmla="val 8661"/>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B8D9F2A5-2935-0D0E-EE29-CCC83E3A03D7}"/>
              </a:ext>
            </a:extLst>
          </p:cNvPr>
          <p:cNvSpPr txBox="1"/>
          <p:nvPr/>
        </p:nvSpPr>
        <p:spPr>
          <a:xfrm>
            <a:off x="3438166" y="2828833"/>
            <a:ext cx="1196895" cy="1200329"/>
          </a:xfrm>
          <a:prstGeom prst="rect">
            <a:avLst/>
          </a:prstGeom>
          <a:noFill/>
        </p:spPr>
        <p:txBody>
          <a:bodyPr wrap="square" rtlCol="0">
            <a:spAutoFit/>
          </a:bodyPr>
          <a:lstStyle/>
          <a:p>
            <a:r>
              <a:rPr kumimoji="1" lang="en-US" altLang="ja-JP" sz="7200" dirty="0">
                <a:ln>
                  <a:solidFill>
                    <a:srgbClr val="001746"/>
                  </a:solidFill>
                </a:ln>
                <a:solidFill>
                  <a:srgbClr val="001746"/>
                </a:solidFill>
                <a:ea typeface="UD デジタル 教科書体 NP-R" panose="02020400000000000000" pitchFamily="18" charset="-128"/>
              </a:rPr>
              <a:t>02</a:t>
            </a:r>
            <a:endParaRPr kumimoji="1" lang="ja-JP" altLang="en-US" sz="7200" dirty="0">
              <a:ln>
                <a:solidFill>
                  <a:srgbClr val="001746"/>
                </a:solidFill>
              </a:ln>
              <a:solidFill>
                <a:srgbClr val="001746"/>
              </a:solidFill>
              <a:ea typeface="UD デジタル 教科書体 NP-R" panose="02020400000000000000" pitchFamily="18" charset="-128"/>
            </a:endParaRPr>
          </a:p>
        </p:txBody>
      </p:sp>
      <p:sp>
        <p:nvSpPr>
          <p:cNvPr id="7" name="テキスト ボックス 6">
            <a:extLst>
              <a:ext uri="{FF2B5EF4-FFF2-40B4-BE49-F238E27FC236}">
                <a16:creationId xmlns:a16="http://schemas.microsoft.com/office/drawing/2014/main" id="{CB92C8C4-F057-97D3-C7E6-EB93DB760FF8}"/>
              </a:ext>
            </a:extLst>
          </p:cNvPr>
          <p:cNvSpPr txBox="1"/>
          <p:nvPr/>
        </p:nvSpPr>
        <p:spPr>
          <a:xfrm>
            <a:off x="4920123" y="2967332"/>
            <a:ext cx="3668111" cy="923330"/>
          </a:xfrm>
          <a:prstGeom prst="rect">
            <a:avLst/>
          </a:prstGeom>
          <a:noFill/>
        </p:spPr>
        <p:txBody>
          <a:bodyPr wrap="square" rtlCol="0">
            <a:spAutoFit/>
          </a:bodyPr>
          <a:lstStyle/>
          <a:p>
            <a:r>
              <a:rPr kumimoji="1" lang="ja-JP" altLang="en-US" sz="5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アプリ紹介</a:t>
            </a:r>
          </a:p>
        </p:txBody>
      </p:sp>
      <p:cxnSp>
        <p:nvCxnSpPr>
          <p:cNvPr id="9" name="直線コネクタ 8">
            <a:extLst>
              <a:ext uri="{FF2B5EF4-FFF2-40B4-BE49-F238E27FC236}">
                <a16:creationId xmlns:a16="http://schemas.microsoft.com/office/drawing/2014/main" id="{AC07766E-F661-1380-95A0-434C2FF1C7C5}"/>
              </a:ext>
            </a:extLst>
          </p:cNvPr>
          <p:cNvCxnSpPr>
            <a:cxnSpLocks/>
          </p:cNvCxnSpPr>
          <p:nvPr/>
        </p:nvCxnSpPr>
        <p:spPr>
          <a:xfrm>
            <a:off x="3153104" y="3890663"/>
            <a:ext cx="5812220" cy="0"/>
          </a:xfrm>
          <a:prstGeom prst="line">
            <a:avLst/>
          </a:prstGeom>
          <a:ln w="28575">
            <a:solidFill>
              <a:srgbClr val="00174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7605792"/>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AF5B89C-BE04-2EBA-E3F1-A8FE724DDF53}"/>
              </a:ext>
            </a:extLst>
          </p:cNvPr>
          <p:cNvSpPr/>
          <p:nvPr/>
        </p:nvSpPr>
        <p:spPr>
          <a:xfrm>
            <a:off x="0" y="1"/>
            <a:ext cx="12192000" cy="698089"/>
          </a:xfrm>
          <a:prstGeom prst="rect">
            <a:avLst/>
          </a:prstGeom>
          <a:solidFill>
            <a:srgbClr val="E9E5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FCEA6FC0-CDAE-299B-3A48-024710F1D6ED}"/>
              </a:ext>
            </a:extLst>
          </p:cNvPr>
          <p:cNvSpPr txBox="1"/>
          <p:nvPr/>
        </p:nvSpPr>
        <p:spPr>
          <a:xfrm>
            <a:off x="98321" y="142793"/>
            <a:ext cx="2094271" cy="461665"/>
          </a:xfrm>
          <a:prstGeom prst="rect">
            <a:avLst/>
          </a:prstGeom>
          <a:noFill/>
        </p:spPr>
        <p:txBody>
          <a:bodyPr wrap="square" rtlCol="0">
            <a:spAutoFit/>
          </a:bodyPr>
          <a:lstStyle/>
          <a:p>
            <a:r>
              <a:rPr kumimoji="1" lang="ja-JP" altLang="en-US" sz="24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アプリ紹介</a:t>
            </a:r>
          </a:p>
        </p:txBody>
      </p:sp>
      <p:pic>
        <p:nvPicPr>
          <p:cNvPr id="10" name="図 9" descr="図形&#10;&#10;低い精度で自動的に生成された説明">
            <a:extLst>
              <a:ext uri="{FF2B5EF4-FFF2-40B4-BE49-F238E27FC236}">
                <a16:creationId xmlns:a16="http://schemas.microsoft.com/office/drawing/2014/main" id="{A333EF1C-E2B7-2864-FA0E-94AAA069B1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1604" y="2472590"/>
            <a:ext cx="5268788" cy="5268788"/>
          </a:xfrm>
          <a:prstGeom prst="rect">
            <a:avLst/>
          </a:prstGeom>
        </p:spPr>
      </p:pic>
      <p:sp>
        <p:nvSpPr>
          <p:cNvPr id="15" name="四角形: 角を丸くする 14">
            <a:extLst>
              <a:ext uri="{FF2B5EF4-FFF2-40B4-BE49-F238E27FC236}">
                <a16:creationId xmlns:a16="http://schemas.microsoft.com/office/drawing/2014/main" id="{EC9E0ABC-7BD4-5BAC-96DF-BD243E4D2E36}"/>
              </a:ext>
            </a:extLst>
          </p:cNvPr>
          <p:cNvSpPr/>
          <p:nvPr/>
        </p:nvSpPr>
        <p:spPr>
          <a:xfrm>
            <a:off x="2634395" y="849464"/>
            <a:ext cx="6505163" cy="941857"/>
          </a:xfrm>
          <a:prstGeom prst="roundRect">
            <a:avLst/>
          </a:prstGeom>
          <a:solidFill>
            <a:srgbClr val="FBEDAF"/>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52BE984E-1FC0-1598-B482-76FCDDC5BA0E}"/>
              </a:ext>
            </a:extLst>
          </p:cNvPr>
          <p:cNvSpPr txBox="1"/>
          <p:nvPr/>
        </p:nvSpPr>
        <p:spPr>
          <a:xfrm>
            <a:off x="3025696" y="1095043"/>
            <a:ext cx="5988204" cy="523220"/>
          </a:xfrm>
          <a:prstGeom prst="rect">
            <a:avLst/>
          </a:prstGeom>
          <a:solidFill>
            <a:srgbClr val="FBEDAF"/>
          </a:solidFill>
          <a:effectLst>
            <a:softEdge rad="317500"/>
          </a:effectLst>
        </p:spPr>
        <p:txBody>
          <a:bodyPr wrap="square" rtlCol="0">
            <a:spAutoFit/>
          </a:bodyPr>
          <a:lstStyle/>
          <a:p>
            <a:r>
              <a:rPr kumimoji="1" lang="en-US" altLang="ja-JP" sz="28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r>
              <a:rPr kumimoji="1" lang="ja-JP" altLang="en-US" sz="28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いつでも、どこでも、誰とでも</a:t>
            </a:r>
            <a:r>
              <a:rPr kumimoji="1" lang="en-US" altLang="ja-JP" sz="28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a:t>
            </a:r>
            <a:endParaRPr kumimoji="1" lang="ja-JP" altLang="en-US" sz="28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endParaRPr>
          </a:p>
        </p:txBody>
      </p:sp>
      <p:sp>
        <p:nvSpPr>
          <p:cNvPr id="14" name="テキスト ボックス 13">
            <a:extLst>
              <a:ext uri="{FF2B5EF4-FFF2-40B4-BE49-F238E27FC236}">
                <a16:creationId xmlns:a16="http://schemas.microsoft.com/office/drawing/2014/main" id="{842D8EF0-2861-2FE8-D18F-924700E2255E}"/>
              </a:ext>
            </a:extLst>
          </p:cNvPr>
          <p:cNvSpPr txBox="1"/>
          <p:nvPr/>
        </p:nvSpPr>
        <p:spPr>
          <a:xfrm>
            <a:off x="2367988" y="2105301"/>
            <a:ext cx="4121943" cy="523220"/>
          </a:xfrm>
          <a:prstGeom prst="rect">
            <a:avLst/>
          </a:prstGeom>
          <a:noFill/>
        </p:spPr>
        <p:txBody>
          <a:bodyPr wrap="square" rtlCol="0">
            <a:spAutoFit/>
          </a:bodyPr>
          <a:lstStyle/>
          <a:p>
            <a:r>
              <a:rPr kumimoji="1" lang="ja-JP" altLang="en-US" sz="28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家庭内マニュアルアプリ　</a:t>
            </a:r>
          </a:p>
        </p:txBody>
      </p:sp>
      <p:sp>
        <p:nvSpPr>
          <p:cNvPr id="16" name="テキスト ボックス 15">
            <a:extLst>
              <a:ext uri="{FF2B5EF4-FFF2-40B4-BE49-F238E27FC236}">
                <a16:creationId xmlns:a16="http://schemas.microsoft.com/office/drawing/2014/main" id="{7DA0F59F-79FE-EDDE-68A8-5467DD244675}"/>
              </a:ext>
            </a:extLst>
          </p:cNvPr>
          <p:cNvSpPr txBox="1"/>
          <p:nvPr/>
        </p:nvSpPr>
        <p:spPr>
          <a:xfrm>
            <a:off x="6876616" y="1896510"/>
            <a:ext cx="2841813" cy="830997"/>
          </a:xfrm>
          <a:prstGeom prst="rect">
            <a:avLst/>
          </a:prstGeom>
          <a:noFill/>
        </p:spPr>
        <p:txBody>
          <a:bodyPr wrap="square" rtlCol="0">
            <a:spAutoFit/>
          </a:bodyPr>
          <a:lstStyle/>
          <a:p>
            <a:r>
              <a:rPr kumimoji="1" lang="en-US" altLang="ja-JP" sz="4800" dirty="0" err="1">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famiLink</a:t>
            </a:r>
            <a:r>
              <a:rPr kumimoji="1" lang="ja-JP" altLang="en-US" sz="48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　</a:t>
            </a:r>
          </a:p>
        </p:txBody>
      </p:sp>
      <p:sp>
        <p:nvSpPr>
          <p:cNvPr id="17" name="テキスト ボックス 16">
            <a:extLst>
              <a:ext uri="{FF2B5EF4-FFF2-40B4-BE49-F238E27FC236}">
                <a16:creationId xmlns:a16="http://schemas.microsoft.com/office/drawing/2014/main" id="{8BD8FE0C-79E7-9B83-2E45-94FB0521F105}"/>
              </a:ext>
            </a:extLst>
          </p:cNvPr>
          <p:cNvSpPr txBox="1"/>
          <p:nvPr/>
        </p:nvSpPr>
        <p:spPr>
          <a:xfrm>
            <a:off x="7489508" y="1628697"/>
            <a:ext cx="1587221" cy="523220"/>
          </a:xfrm>
          <a:prstGeom prst="rect">
            <a:avLst/>
          </a:prstGeom>
          <a:noFill/>
        </p:spPr>
        <p:txBody>
          <a:bodyPr wrap="square" rtlCol="0">
            <a:spAutoFit/>
          </a:bodyPr>
          <a:lstStyle/>
          <a:p>
            <a:r>
              <a:rPr kumimoji="1" lang="ja-JP" altLang="en-US"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ファミリンク</a:t>
            </a:r>
            <a:r>
              <a:rPr kumimoji="1" lang="ja-JP" altLang="en-US" sz="2800" dirty="0">
                <a:ln>
                  <a:solidFill>
                    <a:srgbClr val="001746"/>
                  </a:solidFill>
                </a:ln>
                <a:solidFill>
                  <a:srgbClr val="001746"/>
                </a:solidFill>
                <a:latin typeface="UD デジタル 教科書体 NP-R" panose="02020400000000000000" pitchFamily="18" charset="-128"/>
                <a:ea typeface="UD デジタル 教科書体 NP-R" panose="02020400000000000000" pitchFamily="18" charset="-128"/>
              </a:rPr>
              <a:t>　</a:t>
            </a:r>
          </a:p>
        </p:txBody>
      </p:sp>
      <p:grpSp>
        <p:nvGrpSpPr>
          <p:cNvPr id="12" name="グループ化 11">
            <a:extLst>
              <a:ext uri="{FF2B5EF4-FFF2-40B4-BE49-F238E27FC236}">
                <a16:creationId xmlns:a16="http://schemas.microsoft.com/office/drawing/2014/main" id="{B89FC3A9-5039-F3A4-5704-A13E980E6117}"/>
              </a:ext>
            </a:extLst>
          </p:cNvPr>
          <p:cNvGrpSpPr/>
          <p:nvPr/>
        </p:nvGrpSpPr>
        <p:grpSpPr>
          <a:xfrm>
            <a:off x="60538" y="2105301"/>
            <a:ext cx="2890348" cy="2865284"/>
            <a:chOff x="60538" y="2105301"/>
            <a:chExt cx="2890348" cy="2865284"/>
          </a:xfrm>
        </p:grpSpPr>
        <p:sp>
          <p:nvSpPr>
            <p:cNvPr id="53" name="フローチャート: 結合子 52">
              <a:extLst>
                <a:ext uri="{FF2B5EF4-FFF2-40B4-BE49-F238E27FC236}">
                  <a16:creationId xmlns:a16="http://schemas.microsoft.com/office/drawing/2014/main" id="{322C2715-DCE1-6040-F312-E689381BB262}"/>
                </a:ext>
              </a:extLst>
            </p:cNvPr>
            <p:cNvSpPr/>
            <p:nvPr/>
          </p:nvSpPr>
          <p:spPr>
            <a:xfrm>
              <a:off x="60538" y="2105301"/>
              <a:ext cx="2890348" cy="2865284"/>
            </a:xfrm>
            <a:prstGeom prst="flowChartConnector">
              <a:avLst/>
            </a:prstGeom>
            <a:solidFill>
              <a:schemeClr val="accent5">
                <a:lumMod val="20000"/>
                <a:lumOff val="80000"/>
              </a:schemeClr>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 name="グループ化 4">
              <a:extLst>
                <a:ext uri="{FF2B5EF4-FFF2-40B4-BE49-F238E27FC236}">
                  <a16:creationId xmlns:a16="http://schemas.microsoft.com/office/drawing/2014/main" id="{D22689A1-67B5-81FC-0365-7EA9833D0E64}"/>
                </a:ext>
              </a:extLst>
            </p:cNvPr>
            <p:cNvGrpSpPr/>
            <p:nvPr/>
          </p:nvGrpSpPr>
          <p:grpSpPr>
            <a:xfrm>
              <a:off x="248086" y="2295256"/>
              <a:ext cx="2474187" cy="2485372"/>
              <a:chOff x="248086" y="2295256"/>
              <a:chExt cx="2474187" cy="2485372"/>
            </a:xfrm>
          </p:grpSpPr>
          <p:sp>
            <p:nvSpPr>
              <p:cNvPr id="57" name="フローチャート: 結合子 56">
                <a:extLst>
                  <a:ext uri="{FF2B5EF4-FFF2-40B4-BE49-F238E27FC236}">
                    <a16:creationId xmlns:a16="http://schemas.microsoft.com/office/drawing/2014/main" id="{3128E438-6278-4459-2108-15AE85D65857}"/>
                  </a:ext>
                </a:extLst>
              </p:cNvPr>
              <p:cNvSpPr/>
              <p:nvPr/>
            </p:nvSpPr>
            <p:spPr>
              <a:xfrm>
                <a:off x="248086" y="2295256"/>
                <a:ext cx="2474187" cy="2485372"/>
              </a:xfrm>
              <a:prstGeom prst="flowChartConnector">
                <a:avLst/>
              </a:prstGeom>
              <a:solidFill>
                <a:schemeClr val="bg1"/>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9" name="図 58" descr="図形&#10;&#10;低い精度で自動的に生成された説明">
                <a:extLst>
                  <a:ext uri="{FF2B5EF4-FFF2-40B4-BE49-F238E27FC236}">
                    <a16:creationId xmlns:a16="http://schemas.microsoft.com/office/drawing/2014/main" id="{F377670C-5B65-E99A-7D0E-E9F3B9F338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024" y="2711465"/>
                <a:ext cx="1652955" cy="1652955"/>
              </a:xfrm>
              <a:prstGeom prst="rect">
                <a:avLst/>
              </a:prstGeom>
            </p:spPr>
          </p:pic>
        </p:grpSp>
      </p:grpSp>
      <p:grpSp>
        <p:nvGrpSpPr>
          <p:cNvPr id="18" name="グループ化 17">
            <a:extLst>
              <a:ext uri="{FF2B5EF4-FFF2-40B4-BE49-F238E27FC236}">
                <a16:creationId xmlns:a16="http://schemas.microsoft.com/office/drawing/2014/main" id="{528CF6E8-6C2E-08E3-D714-49D3F75EE373}"/>
              </a:ext>
            </a:extLst>
          </p:cNvPr>
          <p:cNvGrpSpPr/>
          <p:nvPr/>
        </p:nvGrpSpPr>
        <p:grpSpPr>
          <a:xfrm>
            <a:off x="1691797" y="4330316"/>
            <a:ext cx="2395556" cy="2453652"/>
            <a:chOff x="1691797" y="4330316"/>
            <a:chExt cx="2395556" cy="2453652"/>
          </a:xfrm>
        </p:grpSpPr>
        <p:sp>
          <p:nvSpPr>
            <p:cNvPr id="60" name="フローチャート: 結合子 59">
              <a:extLst>
                <a:ext uri="{FF2B5EF4-FFF2-40B4-BE49-F238E27FC236}">
                  <a16:creationId xmlns:a16="http://schemas.microsoft.com/office/drawing/2014/main" id="{02B663E9-FAD3-6508-B16B-BF0B81E7CF89}"/>
                </a:ext>
              </a:extLst>
            </p:cNvPr>
            <p:cNvSpPr/>
            <p:nvPr/>
          </p:nvSpPr>
          <p:spPr>
            <a:xfrm>
              <a:off x="1691797" y="4330316"/>
              <a:ext cx="2395556" cy="2453652"/>
            </a:xfrm>
            <a:prstGeom prst="flowChartConnector">
              <a:avLst/>
            </a:prstGeom>
            <a:solidFill>
              <a:schemeClr val="accent5">
                <a:lumMod val="20000"/>
                <a:lumOff val="80000"/>
              </a:schemeClr>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 name="グループ化 6">
              <a:extLst>
                <a:ext uri="{FF2B5EF4-FFF2-40B4-BE49-F238E27FC236}">
                  <a16:creationId xmlns:a16="http://schemas.microsoft.com/office/drawing/2014/main" id="{35E7F531-C582-BFC4-B4F7-90D0C4DC0A4D}"/>
                </a:ext>
              </a:extLst>
            </p:cNvPr>
            <p:cNvGrpSpPr/>
            <p:nvPr/>
          </p:nvGrpSpPr>
          <p:grpSpPr>
            <a:xfrm>
              <a:off x="1918751" y="4536526"/>
              <a:ext cx="1941648" cy="2020277"/>
              <a:chOff x="1918751" y="4536526"/>
              <a:chExt cx="1941648" cy="2020277"/>
            </a:xfrm>
          </p:grpSpPr>
          <p:sp>
            <p:nvSpPr>
              <p:cNvPr id="61" name="フローチャート: 結合子 60">
                <a:extLst>
                  <a:ext uri="{FF2B5EF4-FFF2-40B4-BE49-F238E27FC236}">
                    <a16:creationId xmlns:a16="http://schemas.microsoft.com/office/drawing/2014/main" id="{77DB44E6-DFFC-24E9-B3F7-6ACFFE4A1935}"/>
                  </a:ext>
                </a:extLst>
              </p:cNvPr>
              <p:cNvSpPr/>
              <p:nvPr/>
            </p:nvSpPr>
            <p:spPr>
              <a:xfrm>
                <a:off x="1918751" y="4536526"/>
                <a:ext cx="1941648" cy="2020277"/>
              </a:xfrm>
              <a:prstGeom prst="flowChartConnector">
                <a:avLst/>
              </a:prstGeom>
              <a:solidFill>
                <a:schemeClr val="bg1"/>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4" name="図 63" descr="図形&#10;&#10;低い精度で自動的に生成された説明">
                <a:extLst>
                  <a:ext uri="{FF2B5EF4-FFF2-40B4-BE49-F238E27FC236}">
                    <a16:creationId xmlns:a16="http://schemas.microsoft.com/office/drawing/2014/main" id="{9C08189B-1EEC-7F8D-02FA-3725EB5F0B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54702" y="4885256"/>
                <a:ext cx="1371733" cy="1371733"/>
              </a:xfrm>
              <a:prstGeom prst="rect">
                <a:avLst/>
              </a:prstGeom>
            </p:spPr>
          </p:pic>
        </p:grpSp>
      </p:grpSp>
      <p:grpSp>
        <p:nvGrpSpPr>
          <p:cNvPr id="20" name="グループ化 19">
            <a:extLst>
              <a:ext uri="{FF2B5EF4-FFF2-40B4-BE49-F238E27FC236}">
                <a16:creationId xmlns:a16="http://schemas.microsoft.com/office/drawing/2014/main" id="{1C41A08F-9E17-393D-9F43-B0A4828B74B0}"/>
              </a:ext>
            </a:extLst>
          </p:cNvPr>
          <p:cNvGrpSpPr/>
          <p:nvPr/>
        </p:nvGrpSpPr>
        <p:grpSpPr>
          <a:xfrm>
            <a:off x="9289396" y="2138801"/>
            <a:ext cx="2890348" cy="2865284"/>
            <a:chOff x="9289396" y="2138801"/>
            <a:chExt cx="2890348" cy="2865284"/>
          </a:xfrm>
        </p:grpSpPr>
        <p:sp>
          <p:nvSpPr>
            <p:cNvPr id="65" name="フローチャート: 結合子 64">
              <a:extLst>
                <a:ext uri="{FF2B5EF4-FFF2-40B4-BE49-F238E27FC236}">
                  <a16:creationId xmlns:a16="http://schemas.microsoft.com/office/drawing/2014/main" id="{F7931747-A398-06D8-29B4-7C0345C5DDA0}"/>
                </a:ext>
              </a:extLst>
            </p:cNvPr>
            <p:cNvSpPr/>
            <p:nvPr/>
          </p:nvSpPr>
          <p:spPr>
            <a:xfrm>
              <a:off x="9289396" y="2138801"/>
              <a:ext cx="2890348" cy="2865284"/>
            </a:xfrm>
            <a:prstGeom prst="flowChartConnector">
              <a:avLst/>
            </a:prstGeom>
            <a:solidFill>
              <a:schemeClr val="accent5">
                <a:lumMod val="20000"/>
                <a:lumOff val="80000"/>
              </a:schemeClr>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 name="グループ化 8">
              <a:extLst>
                <a:ext uri="{FF2B5EF4-FFF2-40B4-BE49-F238E27FC236}">
                  <a16:creationId xmlns:a16="http://schemas.microsoft.com/office/drawing/2014/main" id="{A11B536A-83F7-3BEF-B146-DBA616749EA9}"/>
                </a:ext>
              </a:extLst>
            </p:cNvPr>
            <p:cNvGrpSpPr/>
            <p:nvPr/>
          </p:nvGrpSpPr>
          <p:grpSpPr>
            <a:xfrm>
              <a:off x="9476641" y="2333984"/>
              <a:ext cx="2505168" cy="2497995"/>
              <a:chOff x="9476641" y="2333984"/>
              <a:chExt cx="2505168" cy="2497995"/>
            </a:xfrm>
          </p:grpSpPr>
          <p:sp>
            <p:nvSpPr>
              <p:cNvPr id="66" name="フローチャート: 結合子 65">
                <a:extLst>
                  <a:ext uri="{FF2B5EF4-FFF2-40B4-BE49-F238E27FC236}">
                    <a16:creationId xmlns:a16="http://schemas.microsoft.com/office/drawing/2014/main" id="{A26D3B7E-294A-5B23-074F-0C4E02EDE552}"/>
                  </a:ext>
                </a:extLst>
              </p:cNvPr>
              <p:cNvSpPr/>
              <p:nvPr/>
            </p:nvSpPr>
            <p:spPr>
              <a:xfrm>
                <a:off x="9476641" y="2333984"/>
                <a:ext cx="2505168" cy="2497995"/>
              </a:xfrm>
              <a:prstGeom prst="flowChartConnector">
                <a:avLst/>
              </a:prstGeom>
              <a:solidFill>
                <a:schemeClr val="bg1"/>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9" name="図 68" descr="図形&#10;&#10;低い精度で自動的に生成された説明">
                <a:extLst>
                  <a:ext uri="{FF2B5EF4-FFF2-40B4-BE49-F238E27FC236}">
                    <a16:creationId xmlns:a16="http://schemas.microsoft.com/office/drawing/2014/main" id="{0D66AB15-F506-4041-DE4D-53A06161FE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43877" y="2756994"/>
                <a:ext cx="1640926" cy="1640926"/>
              </a:xfrm>
              <a:prstGeom prst="rect">
                <a:avLst/>
              </a:prstGeom>
            </p:spPr>
          </p:pic>
        </p:grpSp>
      </p:grpSp>
      <p:grpSp>
        <p:nvGrpSpPr>
          <p:cNvPr id="19" name="グループ化 18">
            <a:extLst>
              <a:ext uri="{FF2B5EF4-FFF2-40B4-BE49-F238E27FC236}">
                <a16:creationId xmlns:a16="http://schemas.microsoft.com/office/drawing/2014/main" id="{53AF8B49-67E6-F0E6-922E-4DB9BCC82799}"/>
              </a:ext>
            </a:extLst>
          </p:cNvPr>
          <p:cNvGrpSpPr/>
          <p:nvPr/>
        </p:nvGrpSpPr>
        <p:grpSpPr>
          <a:xfrm>
            <a:off x="8011610" y="4286422"/>
            <a:ext cx="2395556" cy="2453652"/>
            <a:chOff x="8011610" y="4286422"/>
            <a:chExt cx="2395556" cy="2453652"/>
          </a:xfrm>
        </p:grpSpPr>
        <p:sp>
          <p:nvSpPr>
            <p:cNvPr id="70" name="フローチャート: 結合子 69">
              <a:extLst>
                <a:ext uri="{FF2B5EF4-FFF2-40B4-BE49-F238E27FC236}">
                  <a16:creationId xmlns:a16="http://schemas.microsoft.com/office/drawing/2014/main" id="{5A598179-FBBB-2EDB-5EB3-3CE14C312BA9}"/>
                </a:ext>
              </a:extLst>
            </p:cNvPr>
            <p:cNvSpPr/>
            <p:nvPr/>
          </p:nvSpPr>
          <p:spPr>
            <a:xfrm>
              <a:off x="8011610" y="4286422"/>
              <a:ext cx="2395556" cy="2453652"/>
            </a:xfrm>
            <a:prstGeom prst="flowChartConnector">
              <a:avLst/>
            </a:prstGeom>
            <a:solidFill>
              <a:schemeClr val="accent5">
                <a:lumMod val="20000"/>
                <a:lumOff val="80000"/>
              </a:schemeClr>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a:extLst>
                <a:ext uri="{FF2B5EF4-FFF2-40B4-BE49-F238E27FC236}">
                  <a16:creationId xmlns:a16="http://schemas.microsoft.com/office/drawing/2014/main" id="{53017D73-E905-142B-3500-713C28E8A2D6}"/>
                </a:ext>
              </a:extLst>
            </p:cNvPr>
            <p:cNvGrpSpPr/>
            <p:nvPr/>
          </p:nvGrpSpPr>
          <p:grpSpPr>
            <a:xfrm>
              <a:off x="8238564" y="4492632"/>
              <a:ext cx="1941648" cy="2020277"/>
              <a:chOff x="8238564" y="4492632"/>
              <a:chExt cx="1941648" cy="2020277"/>
            </a:xfrm>
          </p:grpSpPr>
          <p:sp>
            <p:nvSpPr>
              <p:cNvPr id="71" name="フローチャート: 結合子 70">
                <a:extLst>
                  <a:ext uri="{FF2B5EF4-FFF2-40B4-BE49-F238E27FC236}">
                    <a16:creationId xmlns:a16="http://schemas.microsoft.com/office/drawing/2014/main" id="{53D24181-5FBC-6F65-9AA2-C84F6E19715B}"/>
                  </a:ext>
                </a:extLst>
              </p:cNvPr>
              <p:cNvSpPr/>
              <p:nvPr/>
            </p:nvSpPr>
            <p:spPr>
              <a:xfrm>
                <a:off x="8238564" y="4492632"/>
                <a:ext cx="1941648" cy="2020277"/>
              </a:xfrm>
              <a:prstGeom prst="flowChartConnector">
                <a:avLst/>
              </a:prstGeom>
              <a:solidFill>
                <a:schemeClr val="bg1"/>
              </a:solidFill>
              <a:ln>
                <a:noFill/>
              </a:ln>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4" name="図 73" descr="図形&#10;&#10;低い精度で自動的に生成された説明">
                <a:extLst>
                  <a:ext uri="{FF2B5EF4-FFF2-40B4-BE49-F238E27FC236}">
                    <a16:creationId xmlns:a16="http://schemas.microsoft.com/office/drawing/2014/main" id="{D493BE07-E921-12EE-C28C-48A6295190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33056" y="4835468"/>
                <a:ext cx="1355560" cy="1355560"/>
              </a:xfrm>
              <a:prstGeom prst="rect">
                <a:avLst/>
              </a:prstGeom>
            </p:spPr>
          </p:pic>
        </p:grpSp>
      </p:grpSp>
      <p:sp>
        <p:nvSpPr>
          <p:cNvPr id="11" name="四角形: 角を丸くする 10">
            <a:extLst>
              <a:ext uri="{FF2B5EF4-FFF2-40B4-BE49-F238E27FC236}">
                <a16:creationId xmlns:a16="http://schemas.microsoft.com/office/drawing/2014/main" id="{CA9A5393-6294-184E-8C7B-A189E9A81CFC}"/>
              </a:ext>
            </a:extLst>
          </p:cNvPr>
          <p:cNvSpPr/>
          <p:nvPr/>
        </p:nvSpPr>
        <p:spPr>
          <a:xfrm>
            <a:off x="4267200" y="3094893"/>
            <a:ext cx="3505200" cy="2297722"/>
          </a:xfrm>
          <a:prstGeom prst="roundRect">
            <a:avLst>
              <a:gd name="adj" fmla="val 11329"/>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descr="ロゴ&#10;&#10;中程度の精度で自動的に生成された説明">
            <a:extLst>
              <a:ext uri="{FF2B5EF4-FFF2-40B4-BE49-F238E27FC236}">
                <a16:creationId xmlns:a16="http://schemas.microsoft.com/office/drawing/2014/main" id="{DD29C732-F9EF-4D30-9D57-890B916120CA}"/>
              </a:ext>
            </a:extLst>
          </p:cNvPr>
          <p:cNvPicPr>
            <a:picLocks noChangeAspect="1"/>
          </p:cNvPicPr>
          <p:nvPr/>
        </p:nvPicPr>
        <p:blipFill rotWithShape="1">
          <a:blip r:embed="rId8">
            <a:extLst>
              <a:ext uri="{28A0092B-C50C-407E-A947-70E740481C1C}">
                <a14:useLocalDpi xmlns:a14="http://schemas.microsoft.com/office/drawing/2010/main" val="0"/>
              </a:ext>
            </a:extLst>
          </a:blip>
          <a:srcRect l="14562" t="11298" b="30517"/>
          <a:stretch/>
        </p:blipFill>
        <p:spPr>
          <a:xfrm>
            <a:off x="4394597" y="3639780"/>
            <a:ext cx="3241270" cy="1293283"/>
          </a:xfrm>
          <a:prstGeom prst="rect">
            <a:avLst/>
          </a:prstGeom>
        </p:spPr>
      </p:pic>
    </p:spTree>
    <p:extLst>
      <p:ext uri="{BB962C8B-B14F-4D97-AF65-F5344CB8AC3E}">
        <p14:creationId xmlns:p14="http://schemas.microsoft.com/office/powerpoint/2010/main" val="2232943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1000"/>
                                        <p:tgtEl>
                                          <p:spTgt spid="18"/>
                                        </p:tgtEl>
                                      </p:cBhvr>
                                    </p:animEffect>
                                    <p:anim calcmode="lin" valueType="num">
                                      <p:cBhvr>
                                        <p:cTn id="19" dur="1000" fill="hold"/>
                                        <p:tgtEl>
                                          <p:spTgt spid="18"/>
                                        </p:tgtEl>
                                        <p:attrNameLst>
                                          <p:attrName>ppt_x</p:attrName>
                                        </p:attrNameLst>
                                      </p:cBhvr>
                                      <p:tavLst>
                                        <p:tav tm="0">
                                          <p:val>
                                            <p:strVal val="#ppt_x"/>
                                          </p:val>
                                        </p:tav>
                                        <p:tav tm="100000">
                                          <p:val>
                                            <p:strVal val="#ppt_x"/>
                                          </p:val>
                                        </p:tav>
                                      </p:tavLst>
                                    </p:anim>
                                    <p:anim calcmode="lin" valueType="num">
                                      <p:cBhvr>
                                        <p:cTn id="20" dur="1000" fill="hold"/>
                                        <p:tgtEl>
                                          <p:spTgt spid="18"/>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1000"/>
                                        <p:tgtEl>
                                          <p:spTgt spid="19"/>
                                        </p:tgtEl>
                                      </p:cBhvr>
                                    </p:animEffect>
                                    <p:anim calcmode="lin" valueType="num">
                                      <p:cBhvr>
                                        <p:cTn id="24" dur="1000" fill="hold"/>
                                        <p:tgtEl>
                                          <p:spTgt spid="19"/>
                                        </p:tgtEl>
                                        <p:attrNameLst>
                                          <p:attrName>ppt_x</p:attrName>
                                        </p:attrNameLst>
                                      </p:cBhvr>
                                      <p:tavLst>
                                        <p:tav tm="0">
                                          <p:val>
                                            <p:strVal val="#ppt_x"/>
                                          </p:val>
                                        </p:tav>
                                        <p:tav tm="100000">
                                          <p:val>
                                            <p:strVal val="#ppt_x"/>
                                          </p:val>
                                        </p:tav>
                                      </p:tavLst>
                                    </p:anim>
                                    <p:anim calcmode="lin" valueType="num">
                                      <p:cBhvr>
                                        <p:cTn id="2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6" presetClass="emph" presetSubtype="0" fill="hold" nodeType="clickEffect">
                                  <p:stCondLst>
                                    <p:cond delay="0"/>
                                  </p:stCondLst>
                                  <p:childTnLst>
                                    <p:animEffect transition="out" filter="fade">
                                      <p:cBhvr>
                                        <p:cTn id="29" dur="500" tmFilter="0, 0; .2, .5; .8, .5; 1, 0"/>
                                        <p:tgtEl>
                                          <p:spTgt spid="4"/>
                                        </p:tgtEl>
                                      </p:cBhvr>
                                    </p:animEffect>
                                    <p:animScale>
                                      <p:cBhvr>
                                        <p:cTn id="3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2013 - 2022 テーマ">
  <a:themeElements>
    <a:clrScheme name="Office 2013 - 2022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2317</TotalTime>
  <Words>5108</Words>
  <Application>Microsoft Office PowerPoint</Application>
  <PresentationFormat>ワイド画面</PresentationFormat>
  <Paragraphs>437</Paragraphs>
  <Slides>40</Slides>
  <Notes>40</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40</vt:i4>
      </vt:variant>
    </vt:vector>
  </HeadingPairs>
  <TitlesOfParts>
    <vt:vector size="49" baseType="lpstr">
      <vt:lpstr>NotoSansJP</vt:lpstr>
      <vt:lpstr>UD デジタル 教科書体 NK-R</vt:lpstr>
      <vt:lpstr>UD デジタル 教科書体 NP-R</vt:lpstr>
      <vt:lpstr>游ゴシック</vt:lpstr>
      <vt:lpstr>Arial</vt:lpstr>
      <vt:lpstr>Calibri</vt:lpstr>
      <vt:lpstr>Calibri Light</vt:lpstr>
      <vt:lpstr>MV Boli</vt:lpstr>
      <vt:lpstr>Office 2013 - 2022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勝間帆波</dc:creator>
  <cp:lastModifiedBy>勝間帆波</cp:lastModifiedBy>
  <cp:revision>211</cp:revision>
  <dcterms:created xsi:type="dcterms:W3CDTF">2024-06-22T05:56:21Z</dcterms:created>
  <dcterms:modified xsi:type="dcterms:W3CDTF">2024-06-28T05:49:35Z</dcterms:modified>
</cp:coreProperties>
</file>